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handoutMasterIdLst>
    <p:handoutMasterId r:id="rId51"/>
  </p:handoutMasterIdLst>
  <p:sldIdLst>
    <p:sldId id="257" r:id="rId3"/>
    <p:sldId id="258" r:id="rId4"/>
    <p:sldId id="329" r:id="rId5"/>
    <p:sldId id="330" r:id="rId6"/>
    <p:sldId id="331" r:id="rId7"/>
    <p:sldId id="332" r:id="rId8"/>
    <p:sldId id="333" r:id="rId9"/>
    <p:sldId id="334" r:id="rId10"/>
    <p:sldId id="335" r:id="rId11"/>
    <p:sldId id="260" r:id="rId12"/>
    <p:sldId id="313" r:id="rId13"/>
    <p:sldId id="336" r:id="rId14"/>
    <p:sldId id="274" r:id="rId15"/>
    <p:sldId id="293" r:id="rId16"/>
    <p:sldId id="323" r:id="rId17"/>
    <p:sldId id="324" r:id="rId18"/>
    <p:sldId id="325" r:id="rId19"/>
    <p:sldId id="317" r:id="rId20"/>
    <p:sldId id="318" r:id="rId21"/>
    <p:sldId id="326" r:id="rId22"/>
    <p:sldId id="327" r:id="rId23"/>
    <p:sldId id="297" r:id="rId24"/>
    <p:sldId id="319" r:id="rId25"/>
    <p:sldId id="328" r:id="rId26"/>
    <p:sldId id="320" r:id="rId27"/>
    <p:sldId id="321" r:id="rId28"/>
    <p:sldId id="259" r:id="rId29"/>
    <p:sldId id="337" r:id="rId30"/>
    <p:sldId id="314" r:id="rId31"/>
    <p:sldId id="276" r:id="rId32"/>
    <p:sldId id="281" r:id="rId33"/>
    <p:sldId id="282" r:id="rId34"/>
    <p:sldId id="284" r:id="rId35"/>
    <p:sldId id="283" r:id="rId36"/>
    <p:sldId id="278" r:id="rId37"/>
    <p:sldId id="285" r:id="rId38"/>
    <p:sldId id="286" r:id="rId39"/>
    <p:sldId id="287" r:id="rId40"/>
    <p:sldId id="288" r:id="rId41"/>
    <p:sldId id="265" r:id="rId42"/>
    <p:sldId id="266" r:id="rId43"/>
    <p:sldId id="267" r:id="rId44"/>
    <p:sldId id="289" r:id="rId45"/>
    <p:sldId id="290" r:id="rId46"/>
    <p:sldId id="291" r:id="rId47"/>
    <p:sldId id="269" r:id="rId48"/>
    <p:sldId id="29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p:scale>
          <a:sx n="209" d="100"/>
          <a:sy n="209" d="100"/>
        </p:scale>
        <p:origin x="-440"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5" d="100"/>
        <a:sy n="145" d="100"/>
      </p:scale>
      <p:origin x="0" y="2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thompson:research%20with%20wendy%20&amp;%20jeannie:wendy:all%20repeated%20measure%20analyses:netvue%20charts%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pmp!$B$4</c:f>
              <c:strCache>
                <c:ptCount val="1"/>
                <c:pt idx="0">
                  <c:v>IP</c:v>
                </c:pt>
              </c:strCache>
            </c:strRef>
          </c:tx>
          <c:invertIfNegative val="0"/>
          <c:cat>
            <c:strRef>
              <c:f>pmp!$A$5:$A$7</c:f>
              <c:strCache>
                <c:ptCount val="3"/>
                <c:pt idx="0">
                  <c:v>Pre</c:v>
                </c:pt>
                <c:pt idx="1">
                  <c:v>Mid</c:v>
                </c:pt>
                <c:pt idx="2">
                  <c:v>Post</c:v>
                </c:pt>
              </c:strCache>
            </c:strRef>
          </c:cat>
          <c:val>
            <c:numRef>
              <c:f>pmp!$B$5:$B$7</c:f>
              <c:numCache>
                <c:formatCode>###0.00</c:formatCode>
                <c:ptCount val="3"/>
                <c:pt idx="0">
                  <c:v>17.92</c:v>
                </c:pt>
                <c:pt idx="1">
                  <c:v>17.54</c:v>
                </c:pt>
                <c:pt idx="2">
                  <c:v>17.7</c:v>
                </c:pt>
              </c:numCache>
            </c:numRef>
          </c:val>
        </c:ser>
        <c:ser>
          <c:idx val="1"/>
          <c:order val="1"/>
          <c:tx>
            <c:strRef>
              <c:f>pmp!$C$4</c:f>
              <c:strCache>
                <c:ptCount val="1"/>
                <c:pt idx="0">
                  <c:v>NOIP</c:v>
                </c:pt>
              </c:strCache>
            </c:strRef>
          </c:tx>
          <c:invertIfNegative val="0"/>
          <c:cat>
            <c:strRef>
              <c:f>pmp!$A$5:$A$7</c:f>
              <c:strCache>
                <c:ptCount val="3"/>
                <c:pt idx="0">
                  <c:v>Pre</c:v>
                </c:pt>
                <c:pt idx="1">
                  <c:v>Mid</c:v>
                </c:pt>
                <c:pt idx="2">
                  <c:v>Post</c:v>
                </c:pt>
              </c:strCache>
            </c:strRef>
          </c:cat>
          <c:val>
            <c:numRef>
              <c:f>pmp!$C$5:$C$7</c:f>
              <c:numCache>
                <c:formatCode>###0.00</c:formatCode>
                <c:ptCount val="3"/>
                <c:pt idx="0">
                  <c:v>17.21</c:v>
                </c:pt>
                <c:pt idx="1">
                  <c:v>19.79</c:v>
                </c:pt>
                <c:pt idx="2">
                  <c:v>17.5</c:v>
                </c:pt>
              </c:numCache>
            </c:numRef>
          </c:val>
        </c:ser>
        <c:dLbls>
          <c:showLegendKey val="0"/>
          <c:showVal val="0"/>
          <c:showCatName val="0"/>
          <c:showSerName val="0"/>
          <c:showPercent val="0"/>
          <c:showBubbleSize val="0"/>
        </c:dLbls>
        <c:gapWidth val="150"/>
        <c:axId val="2103318536"/>
        <c:axId val="2103321512"/>
      </c:barChart>
      <c:catAx>
        <c:axId val="2103318536"/>
        <c:scaling>
          <c:orientation val="minMax"/>
        </c:scaling>
        <c:delete val="0"/>
        <c:axPos val="b"/>
        <c:majorTickMark val="out"/>
        <c:minorTickMark val="none"/>
        <c:tickLblPos val="nextTo"/>
        <c:crossAx val="2103321512"/>
        <c:crosses val="autoZero"/>
        <c:auto val="1"/>
        <c:lblAlgn val="ctr"/>
        <c:lblOffset val="100"/>
        <c:noMultiLvlLbl val="0"/>
      </c:catAx>
      <c:valAx>
        <c:axId val="2103321512"/>
        <c:scaling>
          <c:orientation val="minMax"/>
          <c:max val="19.8"/>
          <c:min val="17.0"/>
        </c:scaling>
        <c:delete val="0"/>
        <c:axPos val="l"/>
        <c:majorGridlines/>
        <c:numFmt formatCode="###0.00" sourceLinked="1"/>
        <c:majorTickMark val="out"/>
        <c:minorTickMark val="none"/>
        <c:tickLblPos val="nextTo"/>
        <c:crossAx val="21033185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52106299212598"/>
          <c:y val="0.187962962962963"/>
          <c:w val="0.721499125109361"/>
          <c:h val="0.67154345290172"/>
        </c:manualLayout>
      </c:layout>
      <c:barChart>
        <c:barDir val="col"/>
        <c:grouping val="clustered"/>
        <c:varyColors val="0"/>
        <c:ser>
          <c:idx val="0"/>
          <c:order val="0"/>
          <c:tx>
            <c:strRef>
              <c:f>pmp!$B$159</c:f>
              <c:strCache>
                <c:ptCount val="1"/>
                <c:pt idx="0">
                  <c:v>IP</c:v>
                </c:pt>
              </c:strCache>
            </c:strRef>
          </c:tx>
          <c:invertIfNegative val="0"/>
          <c:cat>
            <c:strRef>
              <c:f>pmp!$A$160:$A$162</c:f>
              <c:strCache>
                <c:ptCount val="3"/>
                <c:pt idx="0">
                  <c:v>Pre</c:v>
                </c:pt>
                <c:pt idx="1">
                  <c:v>Mid</c:v>
                </c:pt>
                <c:pt idx="2">
                  <c:v>Post</c:v>
                </c:pt>
              </c:strCache>
            </c:strRef>
          </c:cat>
          <c:val>
            <c:numRef>
              <c:f>pmp!$B$160:$B$162</c:f>
              <c:numCache>
                <c:formatCode>###0.00</c:formatCode>
                <c:ptCount val="3"/>
                <c:pt idx="0">
                  <c:v>33.37037037037036</c:v>
                </c:pt>
                <c:pt idx="1">
                  <c:v>30.66666666666666</c:v>
                </c:pt>
                <c:pt idx="2">
                  <c:v>32.11111111111111</c:v>
                </c:pt>
              </c:numCache>
            </c:numRef>
          </c:val>
        </c:ser>
        <c:ser>
          <c:idx val="1"/>
          <c:order val="1"/>
          <c:tx>
            <c:strRef>
              <c:f>pmp!$C$159</c:f>
              <c:strCache>
                <c:ptCount val="1"/>
                <c:pt idx="0">
                  <c:v>NOIP</c:v>
                </c:pt>
              </c:strCache>
            </c:strRef>
          </c:tx>
          <c:invertIfNegative val="0"/>
          <c:cat>
            <c:strRef>
              <c:f>pmp!$A$160:$A$162</c:f>
              <c:strCache>
                <c:ptCount val="3"/>
                <c:pt idx="0">
                  <c:v>Pre</c:v>
                </c:pt>
                <c:pt idx="1">
                  <c:v>Mid</c:v>
                </c:pt>
                <c:pt idx="2">
                  <c:v>Post</c:v>
                </c:pt>
              </c:strCache>
            </c:strRef>
          </c:cat>
          <c:val>
            <c:numRef>
              <c:f>pmp!$C$160:$C$162</c:f>
              <c:numCache>
                <c:formatCode>###0.00</c:formatCode>
                <c:ptCount val="3"/>
                <c:pt idx="0">
                  <c:v>34.76923076923077</c:v>
                </c:pt>
                <c:pt idx="1">
                  <c:v>31.84615384615385</c:v>
                </c:pt>
                <c:pt idx="2">
                  <c:v>32.03846153846154</c:v>
                </c:pt>
              </c:numCache>
            </c:numRef>
          </c:val>
        </c:ser>
        <c:dLbls>
          <c:showLegendKey val="0"/>
          <c:showVal val="0"/>
          <c:showCatName val="0"/>
          <c:showSerName val="0"/>
          <c:showPercent val="0"/>
          <c:showBubbleSize val="0"/>
        </c:dLbls>
        <c:gapWidth val="150"/>
        <c:axId val="2118710104"/>
        <c:axId val="2118713096"/>
      </c:barChart>
      <c:catAx>
        <c:axId val="2118710104"/>
        <c:scaling>
          <c:orientation val="minMax"/>
        </c:scaling>
        <c:delete val="0"/>
        <c:axPos val="b"/>
        <c:majorTickMark val="out"/>
        <c:minorTickMark val="none"/>
        <c:tickLblPos val="nextTo"/>
        <c:crossAx val="2118713096"/>
        <c:crosses val="autoZero"/>
        <c:auto val="1"/>
        <c:lblAlgn val="ctr"/>
        <c:lblOffset val="100"/>
        <c:noMultiLvlLbl val="0"/>
      </c:catAx>
      <c:valAx>
        <c:axId val="2118713096"/>
        <c:scaling>
          <c:orientation val="minMax"/>
          <c:max val="34.8"/>
          <c:min val="30.0"/>
        </c:scaling>
        <c:delete val="0"/>
        <c:axPos val="l"/>
        <c:majorGridlines/>
        <c:numFmt formatCode="###0.00" sourceLinked="1"/>
        <c:majorTickMark val="out"/>
        <c:minorTickMark val="none"/>
        <c:tickLblPos val="nextTo"/>
        <c:crossAx val="21187101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pmp!$B$22</c:f>
              <c:strCache>
                <c:ptCount val="1"/>
                <c:pt idx="0">
                  <c:v>IP</c:v>
                </c:pt>
              </c:strCache>
            </c:strRef>
          </c:tx>
          <c:invertIfNegative val="0"/>
          <c:cat>
            <c:strRef>
              <c:f>pmp!$A$23:$A$25</c:f>
              <c:strCache>
                <c:ptCount val="3"/>
                <c:pt idx="0">
                  <c:v>Pre</c:v>
                </c:pt>
                <c:pt idx="1">
                  <c:v>Mid</c:v>
                </c:pt>
                <c:pt idx="2">
                  <c:v>Post</c:v>
                </c:pt>
              </c:strCache>
            </c:strRef>
          </c:cat>
          <c:val>
            <c:numRef>
              <c:f>pmp!$B$23:$B$25</c:f>
              <c:numCache>
                <c:formatCode>###0.00</c:formatCode>
                <c:ptCount val="3"/>
                <c:pt idx="0">
                  <c:v>17.02173913043477</c:v>
                </c:pt>
                <c:pt idx="1">
                  <c:v>15.28260869565218</c:v>
                </c:pt>
                <c:pt idx="2">
                  <c:v>15.85869565217392</c:v>
                </c:pt>
              </c:numCache>
            </c:numRef>
          </c:val>
        </c:ser>
        <c:ser>
          <c:idx val="1"/>
          <c:order val="1"/>
          <c:tx>
            <c:strRef>
              <c:f>pmp!$C$22</c:f>
              <c:strCache>
                <c:ptCount val="1"/>
                <c:pt idx="0">
                  <c:v>NOIP</c:v>
                </c:pt>
              </c:strCache>
            </c:strRef>
          </c:tx>
          <c:invertIfNegative val="0"/>
          <c:cat>
            <c:strRef>
              <c:f>pmp!$A$23:$A$25</c:f>
              <c:strCache>
                <c:ptCount val="3"/>
                <c:pt idx="0">
                  <c:v>Pre</c:v>
                </c:pt>
                <c:pt idx="1">
                  <c:v>Mid</c:v>
                </c:pt>
                <c:pt idx="2">
                  <c:v>Post</c:v>
                </c:pt>
              </c:strCache>
            </c:strRef>
          </c:cat>
          <c:val>
            <c:numRef>
              <c:f>pmp!$C$23:$C$25</c:f>
              <c:numCache>
                <c:formatCode>###0.00</c:formatCode>
                <c:ptCount val="3"/>
                <c:pt idx="0">
                  <c:v>16.71428571428572</c:v>
                </c:pt>
                <c:pt idx="1">
                  <c:v>17.67857142857143</c:v>
                </c:pt>
                <c:pt idx="2">
                  <c:v>16.25</c:v>
                </c:pt>
              </c:numCache>
            </c:numRef>
          </c:val>
        </c:ser>
        <c:dLbls>
          <c:showLegendKey val="0"/>
          <c:showVal val="0"/>
          <c:showCatName val="0"/>
          <c:showSerName val="0"/>
          <c:showPercent val="0"/>
          <c:showBubbleSize val="0"/>
        </c:dLbls>
        <c:gapWidth val="150"/>
        <c:axId val="2120031400"/>
        <c:axId val="2120034312"/>
      </c:barChart>
      <c:catAx>
        <c:axId val="2120031400"/>
        <c:scaling>
          <c:orientation val="minMax"/>
        </c:scaling>
        <c:delete val="0"/>
        <c:axPos val="b"/>
        <c:majorTickMark val="out"/>
        <c:minorTickMark val="none"/>
        <c:tickLblPos val="nextTo"/>
        <c:crossAx val="2120034312"/>
        <c:crosses val="autoZero"/>
        <c:auto val="1"/>
        <c:lblAlgn val="ctr"/>
        <c:lblOffset val="100"/>
        <c:noMultiLvlLbl val="0"/>
      </c:catAx>
      <c:valAx>
        <c:axId val="2120034312"/>
        <c:scaling>
          <c:orientation val="minMax"/>
          <c:max val="17.68"/>
          <c:min val="15.0"/>
        </c:scaling>
        <c:delete val="0"/>
        <c:axPos val="l"/>
        <c:majorGridlines/>
        <c:numFmt formatCode="###0.00" sourceLinked="1"/>
        <c:majorTickMark val="out"/>
        <c:minorTickMark val="none"/>
        <c:tickLblPos val="nextTo"/>
        <c:crossAx val="21200314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pmp!$B$45</c:f>
              <c:strCache>
                <c:ptCount val="1"/>
                <c:pt idx="0">
                  <c:v>IP</c:v>
                </c:pt>
              </c:strCache>
            </c:strRef>
          </c:tx>
          <c:invertIfNegative val="0"/>
          <c:cat>
            <c:strRef>
              <c:f>pmp!$A$46:$A$48</c:f>
              <c:strCache>
                <c:ptCount val="3"/>
                <c:pt idx="0">
                  <c:v>Pre</c:v>
                </c:pt>
                <c:pt idx="1">
                  <c:v>Mid</c:v>
                </c:pt>
                <c:pt idx="2">
                  <c:v>Post</c:v>
                </c:pt>
              </c:strCache>
            </c:strRef>
          </c:cat>
          <c:val>
            <c:numRef>
              <c:f>pmp!$B$46:$B$48</c:f>
              <c:numCache>
                <c:formatCode>###0.00</c:formatCode>
                <c:ptCount val="3"/>
                <c:pt idx="0">
                  <c:v>23.60714285714285</c:v>
                </c:pt>
                <c:pt idx="1">
                  <c:v>21.17857142857142</c:v>
                </c:pt>
                <c:pt idx="2">
                  <c:v>21.53571428571428</c:v>
                </c:pt>
              </c:numCache>
            </c:numRef>
          </c:val>
        </c:ser>
        <c:ser>
          <c:idx val="1"/>
          <c:order val="1"/>
          <c:tx>
            <c:strRef>
              <c:f>pmp!$C$45</c:f>
              <c:strCache>
                <c:ptCount val="1"/>
                <c:pt idx="0">
                  <c:v>NOIP</c:v>
                </c:pt>
              </c:strCache>
            </c:strRef>
          </c:tx>
          <c:invertIfNegative val="0"/>
          <c:cat>
            <c:strRef>
              <c:f>pmp!$A$46:$A$48</c:f>
              <c:strCache>
                <c:ptCount val="3"/>
                <c:pt idx="0">
                  <c:v>Pre</c:v>
                </c:pt>
                <c:pt idx="1">
                  <c:v>Mid</c:v>
                </c:pt>
                <c:pt idx="2">
                  <c:v>Post</c:v>
                </c:pt>
              </c:strCache>
            </c:strRef>
          </c:cat>
          <c:val>
            <c:numRef>
              <c:f>pmp!$C$46:$C$48</c:f>
              <c:numCache>
                <c:formatCode>###0.00</c:formatCode>
                <c:ptCount val="3"/>
                <c:pt idx="0">
                  <c:v>21.10714285714286</c:v>
                </c:pt>
                <c:pt idx="1">
                  <c:v>22.39285714285714</c:v>
                </c:pt>
                <c:pt idx="2">
                  <c:v>21.71428571428572</c:v>
                </c:pt>
              </c:numCache>
            </c:numRef>
          </c:val>
        </c:ser>
        <c:dLbls>
          <c:showLegendKey val="0"/>
          <c:showVal val="0"/>
          <c:showCatName val="0"/>
          <c:showSerName val="0"/>
          <c:showPercent val="0"/>
          <c:showBubbleSize val="0"/>
        </c:dLbls>
        <c:gapWidth val="150"/>
        <c:axId val="2118617496"/>
        <c:axId val="2118620472"/>
      </c:barChart>
      <c:catAx>
        <c:axId val="2118617496"/>
        <c:scaling>
          <c:orientation val="minMax"/>
        </c:scaling>
        <c:delete val="0"/>
        <c:axPos val="b"/>
        <c:majorTickMark val="out"/>
        <c:minorTickMark val="none"/>
        <c:tickLblPos val="nextTo"/>
        <c:crossAx val="2118620472"/>
        <c:crosses val="autoZero"/>
        <c:auto val="1"/>
        <c:lblAlgn val="ctr"/>
        <c:lblOffset val="100"/>
        <c:noMultiLvlLbl val="0"/>
      </c:catAx>
      <c:valAx>
        <c:axId val="2118620472"/>
        <c:scaling>
          <c:orientation val="minMax"/>
          <c:max val="23.6"/>
          <c:min val="21.0"/>
        </c:scaling>
        <c:delete val="0"/>
        <c:axPos val="l"/>
        <c:majorGridlines/>
        <c:numFmt formatCode="###0.00" sourceLinked="1"/>
        <c:majorTickMark val="out"/>
        <c:minorTickMark val="none"/>
        <c:tickLblPos val="nextTo"/>
        <c:crossAx val="211861749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pmp!$B$66</c:f>
              <c:strCache>
                <c:ptCount val="1"/>
                <c:pt idx="0">
                  <c:v>IP</c:v>
                </c:pt>
              </c:strCache>
            </c:strRef>
          </c:tx>
          <c:invertIfNegative val="0"/>
          <c:cat>
            <c:strRef>
              <c:f>pmp!$A$67:$A$69</c:f>
              <c:strCache>
                <c:ptCount val="3"/>
                <c:pt idx="0">
                  <c:v>Pre</c:v>
                </c:pt>
                <c:pt idx="1">
                  <c:v>Mid</c:v>
                </c:pt>
                <c:pt idx="2">
                  <c:v>Post</c:v>
                </c:pt>
              </c:strCache>
            </c:strRef>
          </c:cat>
          <c:val>
            <c:numRef>
              <c:f>pmp!$B$67:$B$69</c:f>
              <c:numCache>
                <c:formatCode>###0.00</c:formatCode>
                <c:ptCount val="3"/>
                <c:pt idx="0">
                  <c:v>27.79347826086956</c:v>
                </c:pt>
                <c:pt idx="1">
                  <c:v>27.47826086956522</c:v>
                </c:pt>
                <c:pt idx="2">
                  <c:v>28.55434782608696</c:v>
                </c:pt>
              </c:numCache>
            </c:numRef>
          </c:val>
        </c:ser>
        <c:ser>
          <c:idx val="1"/>
          <c:order val="1"/>
          <c:tx>
            <c:strRef>
              <c:f>pmp!$C$66</c:f>
              <c:strCache>
                <c:ptCount val="1"/>
                <c:pt idx="0">
                  <c:v>NOIP</c:v>
                </c:pt>
              </c:strCache>
            </c:strRef>
          </c:tx>
          <c:invertIfNegative val="0"/>
          <c:cat>
            <c:strRef>
              <c:f>pmp!$A$67:$A$69</c:f>
              <c:strCache>
                <c:ptCount val="3"/>
                <c:pt idx="0">
                  <c:v>Pre</c:v>
                </c:pt>
                <c:pt idx="1">
                  <c:v>Mid</c:v>
                </c:pt>
                <c:pt idx="2">
                  <c:v>Post</c:v>
                </c:pt>
              </c:strCache>
            </c:strRef>
          </c:cat>
          <c:val>
            <c:numRef>
              <c:f>pmp!$C$67:$C$69</c:f>
              <c:numCache>
                <c:formatCode>###0.00</c:formatCode>
                <c:ptCount val="3"/>
                <c:pt idx="0">
                  <c:v>26.89285714285714</c:v>
                </c:pt>
                <c:pt idx="1">
                  <c:v>28.35714285714286</c:v>
                </c:pt>
                <c:pt idx="2">
                  <c:v>27.60714285714286</c:v>
                </c:pt>
              </c:numCache>
            </c:numRef>
          </c:val>
        </c:ser>
        <c:dLbls>
          <c:showLegendKey val="0"/>
          <c:showVal val="0"/>
          <c:showCatName val="0"/>
          <c:showSerName val="0"/>
          <c:showPercent val="0"/>
          <c:showBubbleSize val="0"/>
        </c:dLbls>
        <c:gapWidth val="150"/>
        <c:axId val="2118657192"/>
        <c:axId val="2118659848"/>
      </c:barChart>
      <c:catAx>
        <c:axId val="2118657192"/>
        <c:scaling>
          <c:orientation val="minMax"/>
        </c:scaling>
        <c:delete val="0"/>
        <c:axPos val="b"/>
        <c:majorTickMark val="out"/>
        <c:minorTickMark val="none"/>
        <c:tickLblPos val="nextTo"/>
        <c:crossAx val="2118659848"/>
        <c:crosses val="autoZero"/>
        <c:auto val="1"/>
        <c:lblAlgn val="ctr"/>
        <c:lblOffset val="100"/>
        <c:noMultiLvlLbl val="0"/>
      </c:catAx>
      <c:valAx>
        <c:axId val="2118659848"/>
        <c:scaling>
          <c:orientation val="minMax"/>
          <c:max val="28.6"/>
          <c:min val="26.8"/>
        </c:scaling>
        <c:delete val="0"/>
        <c:axPos val="l"/>
        <c:majorGridlines/>
        <c:numFmt formatCode="###0.00" sourceLinked="1"/>
        <c:majorTickMark val="out"/>
        <c:minorTickMark val="none"/>
        <c:tickLblPos val="nextTo"/>
        <c:crossAx val="21186571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89435382369995"/>
          <c:y val="0.129058705411333"/>
          <c:w val="0.658682711053414"/>
          <c:h val="0.786542236047846"/>
        </c:manualLayout>
      </c:layout>
      <c:barChart>
        <c:barDir val="col"/>
        <c:grouping val="clustered"/>
        <c:varyColors val="0"/>
        <c:ser>
          <c:idx val="0"/>
          <c:order val="0"/>
          <c:tx>
            <c:strRef>
              <c:f>pmp!$B$90</c:f>
              <c:strCache>
                <c:ptCount val="1"/>
                <c:pt idx="0">
                  <c:v>IP</c:v>
                </c:pt>
              </c:strCache>
            </c:strRef>
          </c:tx>
          <c:invertIfNegative val="0"/>
          <c:cat>
            <c:strRef>
              <c:f>pmp!$A$91:$A$93</c:f>
              <c:strCache>
                <c:ptCount val="3"/>
                <c:pt idx="0">
                  <c:v>Pre</c:v>
                </c:pt>
                <c:pt idx="1">
                  <c:v>Mid</c:v>
                </c:pt>
                <c:pt idx="2">
                  <c:v>Post</c:v>
                </c:pt>
              </c:strCache>
            </c:strRef>
          </c:cat>
          <c:val>
            <c:numRef>
              <c:f>pmp!$B$91:$B$93</c:f>
              <c:numCache>
                <c:formatCode>###0.00</c:formatCode>
                <c:ptCount val="3"/>
                <c:pt idx="0">
                  <c:v>50.51851851851852</c:v>
                </c:pt>
                <c:pt idx="1">
                  <c:v>48.92592592592596</c:v>
                </c:pt>
                <c:pt idx="2">
                  <c:v>46.66666666666661</c:v>
                </c:pt>
              </c:numCache>
            </c:numRef>
          </c:val>
        </c:ser>
        <c:ser>
          <c:idx val="1"/>
          <c:order val="1"/>
          <c:tx>
            <c:strRef>
              <c:f>pmp!$C$90</c:f>
              <c:strCache>
                <c:ptCount val="1"/>
                <c:pt idx="0">
                  <c:v>NOIP</c:v>
                </c:pt>
              </c:strCache>
            </c:strRef>
          </c:tx>
          <c:invertIfNegative val="0"/>
          <c:cat>
            <c:strRef>
              <c:f>pmp!$A$91:$A$93</c:f>
              <c:strCache>
                <c:ptCount val="3"/>
                <c:pt idx="0">
                  <c:v>Pre</c:v>
                </c:pt>
                <c:pt idx="1">
                  <c:v>Mid</c:v>
                </c:pt>
                <c:pt idx="2">
                  <c:v>Post</c:v>
                </c:pt>
              </c:strCache>
            </c:strRef>
          </c:cat>
          <c:val>
            <c:numRef>
              <c:f>pmp!$C$91:$C$93</c:f>
              <c:numCache>
                <c:formatCode>###0.00</c:formatCode>
                <c:ptCount val="3"/>
                <c:pt idx="0">
                  <c:v>51.11538461538459</c:v>
                </c:pt>
                <c:pt idx="1">
                  <c:v>49.61538461538459</c:v>
                </c:pt>
                <c:pt idx="2">
                  <c:v>51.15384615384609</c:v>
                </c:pt>
              </c:numCache>
            </c:numRef>
          </c:val>
        </c:ser>
        <c:dLbls>
          <c:showLegendKey val="0"/>
          <c:showVal val="0"/>
          <c:showCatName val="0"/>
          <c:showSerName val="0"/>
          <c:showPercent val="0"/>
          <c:showBubbleSize val="0"/>
        </c:dLbls>
        <c:gapWidth val="150"/>
        <c:axId val="2120098104"/>
        <c:axId val="2120101080"/>
      </c:barChart>
      <c:catAx>
        <c:axId val="2120098104"/>
        <c:scaling>
          <c:orientation val="minMax"/>
        </c:scaling>
        <c:delete val="0"/>
        <c:axPos val="b"/>
        <c:majorTickMark val="out"/>
        <c:minorTickMark val="none"/>
        <c:tickLblPos val="nextTo"/>
        <c:crossAx val="2120101080"/>
        <c:crosses val="autoZero"/>
        <c:auto val="1"/>
        <c:lblAlgn val="ctr"/>
        <c:lblOffset val="100"/>
        <c:noMultiLvlLbl val="0"/>
      </c:catAx>
      <c:valAx>
        <c:axId val="2120101080"/>
        <c:scaling>
          <c:orientation val="minMax"/>
          <c:max val="51.1"/>
          <c:min val="46.5"/>
        </c:scaling>
        <c:delete val="0"/>
        <c:axPos val="l"/>
        <c:majorGridlines/>
        <c:numFmt formatCode="###0.00" sourceLinked="1"/>
        <c:majorTickMark val="out"/>
        <c:minorTickMark val="none"/>
        <c:tickLblPos val="nextTo"/>
        <c:crossAx val="21200981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pmp!$B$109</c:f>
              <c:strCache>
                <c:ptCount val="1"/>
                <c:pt idx="0">
                  <c:v>IP</c:v>
                </c:pt>
              </c:strCache>
            </c:strRef>
          </c:tx>
          <c:invertIfNegative val="0"/>
          <c:cat>
            <c:strRef>
              <c:f>pmp!$A$110:$A$112</c:f>
              <c:strCache>
                <c:ptCount val="3"/>
                <c:pt idx="0">
                  <c:v>Pre</c:v>
                </c:pt>
                <c:pt idx="1">
                  <c:v>Mid</c:v>
                </c:pt>
                <c:pt idx="2">
                  <c:v>Post</c:v>
                </c:pt>
              </c:strCache>
            </c:strRef>
          </c:cat>
          <c:val>
            <c:numRef>
              <c:f>pmp!$B$110:$B$112</c:f>
              <c:numCache>
                <c:formatCode>###0.00</c:formatCode>
                <c:ptCount val="3"/>
                <c:pt idx="0">
                  <c:v>39.40740740740734</c:v>
                </c:pt>
                <c:pt idx="1">
                  <c:v>38.2962962962963</c:v>
                </c:pt>
                <c:pt idx="2">
                  <c:v>36.40740740740734</c:v>
                </c:pt>
              </c:numCache>
            </c:numRef>
          </c:val>
        </c:ser>
        <c:ser>
          <c:idx val="1"/>
          <c:order val="1"/>
          <c:tx>
            <c:strRef>
              <c:f>pmp!$C$109</c:f>
              <c:strCache>
                <c:ptCount val="1"/>
                <c:pt idx="0">
                  <c:v>NOIP</c:v>
                </c:pt>
              </c:strCache>
            </c:strRef>
          </c:tx>
          <c:invertIfNegative val="0"/>
          <c:cat>
            <c:strRef>
              <c:f>pmp!$A$110:$A$112</c:f>
              <c:strCache>
                <c:ptCount val="3"/>
                <c:pt idx="0">
                  <c:v>Pre</c:v>
                </c:pt>
                <c:pt idx="1">
                  <c:v>Mid</c:v>
                </c:pt>
                <c:pt idx="2">
                  <c:v>Post</c:v>
                </c:pt>
              </c:strCache>
            </c:strRef>
          </c:cat>
          <c:val>
            <c:numRef>
              <c:f>pmp!$C$110:$C$112</c:f>
              <c:numCache>
                <c:formatCode>###0.00</c:formatCode>
                <c:ptCount val="3"/>
                <c:pt idx="0">
                  <c:v>40.42307692307691</c:v>
                </c:pt>
                <c:pt idx="1">
                  <c:v>39.6923076923077</c:v>
                </c:pt>
                <c:pt idx="2">
                  <c:v>39.46153846153845</c:v>
                </c:pt>
              </c:numCache>
            </c:numRef>
          </c:val>
        </c:ser>
        <c:dLbls>
          <c:showLegendKey val="0"/>
          <c:showVal val="0"/>
          <c:showCatName val="0"/>
          <c:showSerName val="0"/>
          <c:showPercent val="0"/>
          <c:showBubbleSize val="0"/>
        </c:dLbls>
        <c:gapWidth val="150"/>
        <c:axId val="2103417672"/>
        <c:axId val="2103420648"/>
      </c:barChart>
      <c:catAx>
        <c:axId val="2103417672"/>
        <c:scaling>
          <c:orientation val="minMax"/>
        </c:scaling>
        <c:delete val="0"/>
        <c:axPos val="b"/>
        <c:majorTickMark val="out"/>
        <c:minorTickMark val="none"/>
        <c:tickLblPos val="nextTo"/>
        <c:crossAx val="2103420648"/>
        <c:crosses val="autoZero"/>
        <c:auto val="1"/>
        <c:lblAlgn val="ctr"/>
        <c:lblOffset val="100"/>
        <c:noMultiLvlLbl val="0"/>
      </c:catAx>
      <c:valAx>
        <c:axId val="2103420648"/>
        <c:scaling>
          <c:orientation val="minMax"/>
          <c:max val="40.5"/>
          <c:min val="36.3"/>
        </c:scaling>
        <c:delete val="0"/>
        <c:axPos val="l"/>
        <c:majorGridlines/>
        <c:numFmt formatCode="###0.00" sourceLinked="1"/>
        <c:majorTickMark val="out"/>
        <c:minorTickMark val="none"/>
        <c:tickLblPos val="nextTo"/>
        <c:crossAx val="210341767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pmp!$B$120</c:f>
              <c:strCache>
                <c:ptCount val="1"/>
                <c:pt idx="0">
                  <c:v>IP</c:v>
                </c:pt>
              </c:strCache>
            </c:strRef>
          </c:tx>
          <c:invertIfNegative val="0"/>
          <c:cat>
            <c:strRef>
              <c:f>pmp!$A$121:$A$123</c:f>
              <c:strCache>
                <c:ptCount val="3"/>
                <c:pt idx="0">
                  <c:v>Pre</c:v>
                </c:pt>
                <c:pt idx="1">
                  <c:v>Mid</c:v>
                </c:pt>
                <c:pt idx="2">
                  <c:v>Post</c:v>
                </c:pt>
              </c:strCache>
            </c:strRef>
          </c:cat>
          <c:val>
            <c:numRef>
              <c:f>pmp!$B$121:$B$123</c:f>
              <c:numCache>
                <c:formatCode>###0.00</c:formatCode>
                <c:ptCount val="3"/>
                <c:pt idx="0">
                  <c:v>39.55555555555556</c:v>
                </c:pt>
                <c:pt idx="1">
                  <c:v>37.66666666666663</c:v>
                </c:pt>
                <c:pt idx="2">
                  <c:v>38.37037037037037</c:v>
                </c:pt>
              </c:numCache>
            </c:numRef>
          </c:val>
        </c:ser>
        <c:ser>
          <c:idx val="1"/>
          <c:order val="1"/>
          <c:tx>
            <c:strRef>
              <c:f>pmp!$C$120</c:f>
              <c:strCache>
                <c:ptCount val="1"/>
                <c:pt idx="0">
                  <c:v>NOIP</c:v>
                </c:pt>
              </c:strCache>
            </c:strRef>
          </c:tx>
          <c:invertIfNegative val="0"/>
          <c:cat>
            <c:strRef>
              <c:f>pmp!$A$121:$A$123</c:f>
              <c:strCache>
                <c:ptCount val="3"/>
                <c:pt idx="0">
                  <c:v>Pre</c:v>
                </c:pt>
                <c:pt idx="1">
                  <c:v>Mid</c:v>
                </c:pt>
                <c:pt idx="2">
                  <c:v>Post</c:v>
                </c:pt>
              </c:strCache>
            </c:strRef>
          </c:cat>
          <c:val>
            <c:numRef>
              <c:f>pmp!$C$121:$C$123</c:f>
              <c:numCache>
                <c:formatCode>###0.00</c:formatCode>
                <c:ptCount val="3"/>
                <c:pt idx="0">
                  <c:v>39.69230769230768</c:v>
                </c:pt>
                <c:pt idx="1">
                  <c:v>37.92307692307692</c:v>
                </c:pt>
                <c:pt idx="2">
                  <c:v>37.92307692307691</c:v>
                </c:pt>
              </c:numCache>
            </c:numRef>
          </c:val>
        </c:ser>
        <c:dLbls>
          <c:showLegendKey val="0"/>
          <c:showVal val="0"/>
          <c:showCatName val="0"/>
          <c:showSerName val="0"/>
          <c:showPercent val="0"/>
          <c:showBubbleSize val="0"/>
        </c:dLbls>
        <c:gapWidth val="150"/>
        <c:axId val="2102639656"/>
        <c:axId val="2102623928"/>
      </c:barChart>
      <c:catAx>
        <c:axId val="2102639656"/>
        <c:scaling>
          <c:orientation val="minMax"/>
        </c:scaling>
        <c:delete val="0"/>
        <c:axPos val="b"/>
        <c:majorTickMark val="out"/>
        <c:minorTickMark val="none"/>
        <c:tickLblPos val="nextTo"/>
        <c:crossAx val="2102623928"/>
        <c:crosses val="autoZero"/>
        <c:auto val="1"/>
        <c:lblAlgn val="ctr"/>
        <c:lblOffset val="100"/>
        <c:noMultiLvlLbl val="0"/>
      </c:catAx>
      <c:valAx>
        <c:axId val="2102623928"/>
        <c:scaling>
          <c:orientation val="minMax"/>
          <c:max val="39.8"/>
          <c:min val="37.5"/>
        </c:scaling>
        <c:delete val="0"/>
        <c:axPos val="l"/>
        <c:majorGridlines/>
        <c:numFmt formatCode="###0.00" sourceLinked="1"/>
        <c:majorTickMark val="out"/>
        <c:minorTickMark val="none"/>
        <c:tickLblPos val="nextTo"/>
        <c:crossAx val="21026396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pmp!$B$133</c:f>
              <c:strCache>
                <c:ptCount val="1"/>
                <c:pt idx="0">
                  <c:v>IP</c:v>
                </c:pt>
              </c:strCache>
            </c:strRef>
          </c:tx>
          <c:invertIfNegative val="0"/>
          <c:cat>
            <c:strRef>
              <c:f>pmp!$A$134:$A$136</c:f>
              <c:strCache>
                <c:ptCount val="3"/>
                <c:pt idx="0">
                  <c:v>Pre</c:v>
                </c:pt>
                <c:pt idx="1">
                  <c:v>Mid</c:v>
                </c:pt>
                <c:pt idx="2">
                  <c:v>Post</c:v>
                </c:pt>
              </c:strCache>
            </c:strRef>
          </c:cat>
          <c:val>
            <c:numRef>
              <c:f>pmp!$B$134:$B$136</c:f>
              <c:numCache>
                <c:formatCode>###0.00</c:formatCode>
                <c:ptCount val="3"/>
                <c:pt idx="0">
                  <c:v>30.18518518518519</c:v>
                </c:pt>
                <c:pt idx="1">
                  <c:v>29.74074074074072</c:v>
                </c:pt>
                <c:pt idx="2">
                  <c:v>30.22222222222219</c:v>
                </c:pt>
              </c:numCache>
            </c:numRef>
          </c:val>
        </c:ser>
        <c:ser>
          <c:idx val="1"/>
          <c:order val="1"/>
          <c:tx>
            <c:strRef>
              <c:f>pmp!$C$133</c:f>
              <c:strCache>
                <c:ptCount val="1"/>
                <c:pt idx="0">
                  <c:v>NOIP</c:v>
                </c:pt>
              </c:strCache>
            </c:strRef>
          </c:tx>
          <c:invertIfNegative val="0"/>
          <c:cat>
            <c:strRef>
              <c:f>pmp!$A$134:$A$136</c:f>
              <c:strCache>
                <c:ptCount val="3"/>
                <c:pt idx="0">
                  <c:v>Pre</c:v>
                </c:pt>
                <c:pt idx="1">
                  <c:v>Mid</c:v>
                </c:pt>
                <c:pt idx="2">
                  <c:v>Post</c:v>
                </c:pt>
              </c:strCache>
            </c:strRef>
          </c:cat>
          <c:val>
            <c:numRef>
              <c:f>pmp!$C$134:$C$136</c:f>
              <c:numCache>
                <c:formatCode>###0.00</c:formatCode>
                <c:ptCount val="3"/>
                <c:pt idx="0">
                  <c:v>30.07692307692308</c:v>
                </c:pt>
                <c:pt idx="1">
                  <c:v>27.57692307692307</c:v>
                </c:pt>
                <c:pt idx="2">
                  <c:v>26.84615384615385</c:v>
                </c:pt>
              </c:numCache>
            </c:numRef>
          </c:val>
        </c:ser>
        <c:dLbls>
          <c:showLegendKey val="0"/>
          <c:showVal val="0"/>
          <c:showCatName val="0"/>
          <c:showSerName val="0"/>
          <c:showPercent val="0"/>
          <c:showBubbleSize val="0"/>
        </c:dLbls>
        <c:gapWidth val="150"/>
        <c:axId val="2102582328"/>
        <c:axId val="2102566952"/>
      </c:barChart>
      <c:catAx>
        <c:axId val="2102582328"/>
        <c:scaling>
          <c:orientation val="minMax"/>
        </c:scaling>
        <c:delete val="0"/>
        <c:axPos val="b"/>
        <c:majorTickMark val="out"/>
        <c:minorTickMark val="none"/>
        <c:tickLblPos val="nextTo"/>
        <c:crossAx val="2102566952"/>
        <c:crosses val="autoZero"/>
        <c:auto val="1"/>
        <c:lblAlgn val="ctr"/>
        <c:lblOffset val="100"/>
        <c:noMultiLvlLbl val="0"/>
      </c:catAx>
      <c:valAx>
        <c:axId val="2102566952"/>
        <c:scaling>
          <c:orientation val="minMax"/>
          <c:max val="30.2"/>
          <c:min val="26.5"/>
        </c:scaling>
        <c:delete val="0"/>
        <c:axPos val="l"/>
        <c:majorGridlines/>
        <c:numFmt formatCode="###0.00" sourceLinked="1"/>
        <c:majorTickMark val="out"/>
        <c:minorTickMark val="none"/>
        <c:tickLblPos val="nextTo"/>
        <c:crossAx val="21025823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pmp!$B$145</c:f>
              <c:strCache>
                <c:ptCount val="1"/>
                <c:pt idx="0">
                  <c:v>IP</c:v>
                </c:pt>
              </c:strCache>
            </c:strRef>
          </c:tx>
          <c:invertIfNegative val="0"/>
          <c:cat>
            <c:strRef>
              <c:f>pmp!$A$146:$A$148</c:f>
              <c:strCache>
                <c:ptCount val="3"/>
                <c:pt idx="0">
                  <c:v>Pre</c:v>
                </c:pt>
                <c:pt idx="1">
                  <c:v>Mid</c:v>
                </c:pt>
                <c:pt idx="2">
                  <c:v>Post</c:v>
                </c:pt>
              </c:strCache>
            </c:strRef>
          </c:cat>
          <c:val>
            <c:numRef>
              <c:f>pmp!$B$146:$B$148</c:f>
              <c:numCache>
                <c:formatCode>###0.00</c:formatCode>
                <c:ptCount val="3"/>
                <c:pt idx="0">
                  <c:v>31.0</c:v>
                </c:pt>
                <c:pt idx="1">
                  <c:v>28.03703703703703</c:v>
                </c:pt>
                <c:pt idx="2">
                  <c:v>28.22222222222219</c:v>
                </c:pt>
              </c:numCache>
            </c:numRef>
          </c:val>
        </c:ser>
        <c:ser>
          <c:idx val="1"/>
          <c:order val="1"/>
          <c:tx>
            <c:strRef>
              <c:f>pmp!$C$145</c:f>
              <c:strCache>
                <c:ptCount val="1"/>
                <c:pt idx="0">
                  <c:v>NOIP</c:v>
                </c:pt>
              </c:strCache>
            </c:strRef>
          </c:tx>
          <c:invertIfNegative val="0"/>
          <c:cat>
            <c:strRef>
              <c:f>pmp!$A$146:$A$148</c:f>
              <c:strCache>
                <c:ptCount val="3"/>
                <c:pt idx="0">
                  <c:v>Pre</c:v>
                </c:pt>
                <c:pt idx="1">
                  <c:v>Mid</c:v>
                </c:pt>
                <c:pt idx="2">
                  <c:v>Post</c:v>
                </c:pt>
              </c:strCache>
            </c:strRef>
          </c:cat>
          <c:val>
            <c:numRef>
              <c:f>pmp!$C$146:$C$148</c:f>
              <c:numCache>
                <c:formatCode>###0.00</c:formatCode>
                <c:ptCount val="3"/>
                <c:pt idx="0">
                  <c:v>28.65384615384615</c:v>
                </c:pt>
                <c:pt idx="1">
                  <c:v>28.34615384615384</c:v>
                </c:pt>
                <c:pt idx="2">
                  <c:v>27.84615384615385</c:v>
                </c:pt>
              </c:numCache>
            </c:numRef>
          </c:val>
        </c:ser>
        <c:dLbls>
          <c:showLegendKey val="0"/>
          <c:showVal val="0"/>
          <c:showCatName val="0"/>
          <c:showSerName val="0"/>
          <c:showPercent val="0"/>
          <c:showBubbleSize val="0"/>
        </c:dLbls>
        <c:gapWidth val="150"/>
        <c:axId val="2102540248"/>
        <c:axId val="2102524536"/>
      </c:barChart>
      <c:catAx>
        <c:axId val="2102540248"/>
        <c:scaling>
          <c:orientation val="minMax"/>
        </c:scaling>
        <c:delete val="0"/>
        <c:axPos val="b"/>
        <c:majorTickMark val="out"/>
        <c:minorTickMark val="none"/>
        <c:tickLblPos val="nextTo"/>
        <c:crossAx val="2102524536"/>
        <c:crosses val="autoZero"/>
        <c:auto val="1"/>
        <c:lblAlgn val="ctr"/>
        <c:lblOffset val="100"/>
        <c:noMultiLvlLbl val="0"/>
      </c:catAx>
      <c:valAx>
        <c:axId val="2102524536"/>
        <c:scaling>
          <c:orientation val="minMax"/>
          <c:max val="31.0"/>
          <c:min val="27.6"/>
        </c:scaling>
        <c:delete val="0"/>
        <c:axPos val="l"/>
        <c:majorGridlines/>
        <c:numFmt formatCode="###0.00" sourceLinked="1"/>
        <c:majorTickMark val="out"/>
        <c:minorTickMark val="none"/>
        <c:tickLblPos val="nextTo"/>
        <c:crossAx val="2102540248"/>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AB0F2-2A5D-554A-A0F6-2C7936DDC872}" type="datetimeFigureOut">
              <a:rPr lang="en-US" smtClean="0"/>
              <a:t>3/8/13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54448B-7F52-BF42-BAFC-3FC8A50FD21E}" type="slidenum">
              <a:rPr lang="en-US" smtClean="0"/>
              <a:t>‹#›</a:t>
            </a:fld>
            <a:endParaRPr lang="en-US"/>
          </a:p>
        </p:txBody>
      </p:sp>
    </p:spTree>
    <p:extLst>
      <p:ext uri="{BB962C8B-B14F-4D97-AF65-F5344CB8AC3E}">
        <p14:creationId xmlns:p14="http://schemas.microsoft.com/office/powerpoint/2010/main" val="2903325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1A264-3E9A-F54C-B508-40FA2EB28BA1}" type="datetimeFigureOut">
              <a:rPr lang="en-US" smtClean="0"/>
              <a:t>3/8/13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9653A-481B-E245-9E49-AAAB928634B9}" type="slidenum">
              <a:rPr lang="en-US" smtClean="0"/>
              <a:t>‹#›</a:t>
            </a:fld>
            <a:endParaRPr lang="en-US"/>
          </a:p>
        </p:txBody>
      </p:sp>
    </p:spTree>
    <p:extLst>
      <p:ext uri="{BB962C8B-B14F-4D97-AF65-F5344CB8AC3E}">
        <p14:creationId xmlns:p14="http://schemas.microsoft.com/office/powerpoint/2010/main" val="227011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9653A-481B-E245-9E49-AAAB928634B9}" type="slidenum">
              <a:rPr lang="en-US" smtClean="0"/>
              <a:t>1</a:t>
            </a:fld>
            <a:endParaRPr lang="en-US"/>
          </a:p>
        </p:txBody>
      </p:sp>
    </p:spTree>
    <p:extLst>
      <p:ext uri="{BB962C8B-B14F-4D97-AF65-F5344CB8AC3E}">
        <p14:creationId xmlns:p14="http://schemas.microsoft.com/office/powerpoint/2010/main" val="351035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22</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23</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24</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25</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26</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dirty="0" smtClean="0"/>
              <a:t>(7 minutes)</a:t>
            </a:r>
          </a:p>
          <a:p>
            <a:pPr>
              <a:defRPr/>
            </a:pPr>
            <a:endParaRPr lang="en-US" dirty="0" smtClean="0"/>
          </a:p>
          <a:p>
            <a:pPr>
              <a:defRPr/>
            </a:pPr>
            <a:r>
              <a:rPr lang="en-US" dirty="0" smtClean="0"/>
              <a:t>Intro: Will be sharing from the perspective of a new faculty member. 2</a:t>
            </a:r>
            <a:r>
              <a:rPr lang="en-US" baseline="30000" dirty="0" smtClean="0"/>
              <a:t>nd</a:t>
            </a:r>
            <a:r>
              <a:rPr lang="en-US" dirty="0" smtClean="0"/>
              <a:t> year assistant professor of psychology – got to participate in the New Faculty orientation last summer at the end of my first year teaching. </a:t>
            </a:r>
          </a:p>
          <a:p>
            <a:pPr>
              <a:defRPr/>
            </a:pPr>
            <a:endParaRPr lang="en-US" dirty="0" smtClean="0"/>
          </a:p>
          <a:p>
            <a:pPr>
              <a:defRPr/>
            </a:pPr>
            <a:r>
              <a:rPr lang="en-US" dirty="0" smtClean="0"/>
              <a:t>Bullet 1:</a:t>
            </a:r>
          </a:p>
          <a:p>
            <a:pPr>
              <a:defRPr/>
            </a:pPr>
            <a:r>
              <a:rPr lang="en-US" dirty="0" smtClean="0"/>
              <a:t>To provide students with guidance during their vocational journeys, it is critical that faculty members are prepared personally and pedagogically to help their students. My belief is that this preparedness starts with having insight into our own vocational journeys because this will allow us to share with students from our own experience but also to more readily recognize in students what they are experiencing and how we can provide guidance in their process. </a:t>
            </a:r>
          </a:p>
          <a:p>
            <a:pPr>
              <a:defRPr/>
            </a:pPr>
            <a:endParaRPr lang="en-US" dirty="0" smtClean="0"/>
          </a:p>
          <a:p>
            <a:pPr>
              <a:defRPr/>
            </a:pPr>
            <a:r>
              <a:rPr lang="en-US" dirty="0" smtClean="0"/>
              <a:t>Bullet 2:</a:t>
            </a:r>
          </a:p>
          <a:p>
            <a:pPr>
              <a:defRPr/>
            </a:pPr>
            <a:r>
              <a:rPr lang="en-US" dirty="0" smtClean="0"/>
              <a:t>As a new faculty member, my personal process of self-discovery was encouraged through a few key institutional activities – including the </a:t>
            </a:r>
            <a:r>
              <a:rPr lang="en-US" b="1" dirty="0" smtClean="0"/>
              <a:t>vocational autobiography reflection exercise </a:t>
            </a:r>
            <a:r>
              <a:rPr lang="en-US" dirty="0" smtClean="0"/>
              <a:t>and the </a:t>
            </a:r>
            <a:r>
              <a:rPr lang="en-US" b="1" dirty="0" smtClean="0"/>
              <a:t>new faculty retreat</a:t>
            </a:r>
            <a:r>
              <a:rPr lang="en-US" dirty="0" smtClean="0"/>
              <a:t>. </a:t>
            </a:r>
          </a:p>
          <a:p>
            <a:pPr>
              <a:defRPr/>
            </a:pPr>
            <a:endParaRPr lang="en-US" b="1" dirty="0" smtClean="0"/>
          </a:p>
          <a:p>
            <a:pPr>
              <a:defRPr/>
            </a:pPr>
            <a:r>
              <a:rPr lang="en-US" b="1" dirty="0" smtClean="0"/>
              <a:t>Vocational autobiography:</a:t>
            </a:r>
          </a:p>
          <a:p>
            <a:pPr>
              <a:defRPr/>
            </a:pPr>
            <a:r>
              <a:rPr lang="en-US" dirty="0" smtClean="0"/>
              <a:t>-During our first semester teaching, we were given the opportunity to write our vocational autobiography. We asking us to write down how we personally had experienced a sense of vocation or calling in our lives. In writing my story of vocation, I was able to realize several central themes in my own thoughts and experience on the topic. For example, one theme I discovered was that in my view, the concept of vocation, or calling, is much broader than that of profession or career. Therefore, the vocational autobiography that I wrote was more of a spiritual journey than a career journey. I believe that as Christians, God can call us to both general and specific things. But in my view, there does not seem to be a direct link between God’s call and being paid monetarily. In fact, it seemed to me that many forms of calling might cost money rather than exist in the form of a paid position (e.g., raising a kid, planting a church, providing for those in need). My basic understanding of vocation was that it encompasses God’s call for one’s life and actions which I see as an overarching reality that is broader than, but includes, work. Therefore I consider having a career in which I can live out this greater calling on a daily basis to be a luxury and a blessing. As a second example, in writing the reflection, I was able to discover that many of the stages of my career path revolved around a sense of being free to make choices based on my interests and desires rather than receiving external cues regarding the direction to take. </a:t>
            </a:r>
          </a:p>
          <a:p>
            <a:pPr>
              <a:defRPr/>
            </a:pPr>
            <a:endParaRPr lang="en-US" dirty="0" smtClean="0"/>
          </a:p>
          <a:p>
            <a:pPr>
              <a:defRPr/>
            </a:pPr>
            <a:r>
              <a:rPr lang="en-US" b="1" dirty="0" smtClean="0"/>
              <a:t>-New faculty retreat:</a:t>
            </a:r>
          </a:p>
          <a:p>
            <a:pPr>
              <a:defRPr/>
            </a:pPr>
            <a:r>
              <a:rPr lang="en-US" dirty="0" smtClean="0"/>
              <a:t> The New Faculty Retreat provided a setting in which to explore how we as faculty can live out our callings as Christian scholars and teachers. There are several aspects of this experience that stand out to me as highlights for my development:</a:t>
            </a:r>
          </a:p>
          <a:p>
            <a:pPr marL="228600" indent="-228600">
              <a:buFontTx/>
              <a:buAutoNum type="arabicParenBoth"/>
              <a:defRPr/>
            </a:pPr>
            <a:r>
              <a:rPr lang="en-US" dirty="0" smtClean="0"/>
              <a:t>We read various books prior to our time together and had opportunities to discuss themes related to Christian vocation in higher education. The readings were thought provoking and our discussions made many of the concepts come to life. In our discussions we were also able to explore our ideas of how to integrating faith and learning for our students.</a:t>
            </a:r>
          </a:p>
          <a:p>
            <a:pPr marL="228600" indent="-228600">
              <a:buFontTx/>
              <a:buAutoNum type="arabicParenBoth"/>
              <a:defRPr/>
            </a:pPr>
            <a:r>
              <a:rPr lang="en-US" dirty="0" smtClean="0"/>
              <a:t>As participants, we took turns sharing own vocational autobiographies with each other. I can’t tell you how enriching that was for building a sense of community. I experienced it as a privilege to hear the personal stories of my colleagues’ sense of vocation. This was very bonding for us as a group. But I also believe that hearing each person’s unique story helps ne to anticipate and recognize the many shapes and forms that calling may take among my students. </a:t>
            </a:r>
          </a:p>
          <a:p>
            <a:pPr marL="228600" indent="-228600">
              <a:buFontTx/>
              <a:buAutoNum type="arabicParenBoth"/>
              <a:defRPr/>
            </a:pPr>
            <a:r>
              <a:rPr lang="en-US" dirty="0" smtClean="0"/>
              <a:t> The retreat shaped my view of Pepperdine as a place of possibilities, opportunities, and growth on academic and spiritual levels – both for my students and for myself. It gave me a picture of the many formal and informal ways that I can use my gifts and talents within the Pepperdine community and work with others toward common goals. In many ways, I believe this parallels the excitement of being in college and thinking about all of the many possibilities for one’s future. Re-experiencing these feelings helped me to connect with some of the aspects of the student experience when making decision about how to invest themselves during college and in the years beyond. </a:t>
            </a:r>
          </a:p>
          <a:p>
            <a:pPr marL="228600" indent="-228600">
              <a:buFontTx/>
              <a:buAutoNum type="arabicParenBoth"/>
              <a:defRPr/>
            </a:pPr>
            <a:r>
              <a:rPr lang="en-US" dirty="0" smtClean="0"/>
              <a:t>Beyond the new knowledge and insights that I gained, one of the most meaningful aspect of the retreat was the message that I experienced coming out of the time, effort, resources and intentions that were required to make the retreat happen. The retreat was an extravagant week spent together overseas focusing on the important topic of faith and learning. The message that seemed to be communicated to me by the university administration was something to the effect of: “You matter to us, and we are investing in you with this retreat because we are entrusting you with something of utmost value – that is, aiding in the learning and development of our students.” In other words, I left with an overwhelming sense of having been invested in. I believe this modeled what I am to do with my students. Invest in them and communicate that they matter because they are entrusted with amazing responsibilities in this world. That unspoken message that I received from my university community through the new faculty retreat provides me with a genuine excitement about using the course of my career to be a good steward of the rich gifts of knowledge, insight, and community that were invested in me during the new faculty retreat. What I am entrusted with is the future of our students - and that is worth the extravagant investment that was made in me. I hope also that my actions will model to students how to invest their lives into matters of worth. </a:t>
            </a:r>
          </a:p>
          <a:p>
            <a:pPr marL="228600" indent="-228600">
              <a:buFontTx/>
              <a:buAutoNum type="arabicParenBoth"/>
              <a:defRPr/>
            </a:pPr>
            <a:endParaRPr lang="en-US" dirty="0" smtClean="0"/>
          </a:p>
          <a:p>
            <a:pPr>
              <a:defRPr/>
            </a:pPr>
            <a:endParaRPr lang="en-US" dirty="0" smtClean="0"/>
          </a:p>
          <a:p>
            <a:pPr>
              <a:defRPr/>
            </a:pPr>
            <a:endParaRPr lang="en-US" dirty="0" smtClean="0"/>
          </a:p>
          <a:p>
            <a:pPr>
              <a:defRPr/>
            </a:pPr>
            <a:endParaRPr lang="en-US" dirty="0"/>
          </a:p>
        </p:txBody>
      </p:sp>
      <p:sp>
        <p:nvSpPr>
          <p:cNvPr id="27651" name="Slide Number Placeholder 3"/>
          <p:cNvSpPr>
            <a:spLocks noGrp="1"/>
          </p:cNvSpPr>
          <p:nvPr>
            <p:ph type="sldNum" sz="quarter" idx="5"/>
          </p:nvPr>
        </p:nvSpPr>
        <p:spPr>
          <a:noFill/>
        </p:spPr>
        <p:txBody>
          <a:bodyPr/>
          <a:lstStyle/>
          <a:p>
            <a:fld id="{A466DD41-90EB-419E-A058-572B9AA9300C}" type="slidenum">
              <a:rPr lang="en-US" smtClean="0"/>
              <a:pPr/>
              <a:t>40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The desired outcome for this project was to facilitating the vocational discernment of students, including aiding them in their development of faith, life purpose, identity, and service. </a:t>
            </a:r>
          </a:p>
          <a:p>
            <a:pPr>
              <a:defRPr/>
            </a:pPr>
            <a:endParaRPr lang="en-US" dirty="0" smtClean="0"/>
          </a:p>
          <a:p>
            <a:pPr>
              <a:defRPr/>
            </a:pPr>
            <a:r>
              <a:rPr lang="en-US" dirty="0" smtClean="0"/>
              <a:t>I believe that we should aim to helping students explore their calling both inside and outside of formal classes. </a:t>
            </a:r>
          </a:p>
          <a:p>
            <a:pPr>
              <a:defRPr/>
            </a:pPr>
            <a:endParaRPr lang="en-US" dirty="0" smtClean="0"/>
          </a:p>
          <a:p>
            <a:pPr>
              <a:defRPr/>
            </a:pPr>
            <a:r>
              <a:rPr lang="en-US" b="1" dirty="0" smtClean="0"/>
              <a:t>Course-related methods: </a:t>
            </a:r>
          </a:p>
          <a:p>
            <a:pPr>
              <a:defRPr/>
            </a:pPr>
            <a:r>
              <a:rPr lang="en-US" dirty="0" smtClean="0"/>
              <a:t>Models for classroom activities that help students explore their vocational roles will differ somewhat across disciplines. I focused in particular on how to incorporate opportunities for students to explore their calling within the context of PSYCHOLOGY courses. This, for the most part, did not involve creating new activities and assignments, but merely being mindful of the many ways that the course content relate to questions students are facing about who they are and how they can use their gifts and talents in the present and future. For example:</a:t>
            </a:r>
          </a:p>
          <a:p>
            <a:pPr marL="228600" indent="-228600">
              <a:buFontTx/>
              <a:buAutoNum type="arabicParenBoth"/>
              <a:defRPr/>
            </a:pPr>
            <a:r>
              <a:rPr lang="en-US" dirty="0" smtClean="0"/>
              <a:t>My class on Counseling Theories and Techniques is a survey course of the predominant theoretical orientations to therapy today. After studying each of the major approaches to counseling, I ask students to write a reflection paper on their own theoretical orientation. This gives them the opportunity to think about what it might be like to work as a professional therapist or counselor and how they would approach helping clients on the basis of what they believe about human problems and where relevant the activity was open for them to incorporate their spiritual understanding of people and the role of religion in counseling. </a:t>
            </a:r>
          </a:p>
          <a:p>
            <a:pPr marL="228600" indent="-228600">
              <a:buFontTx/>
              <a:buAutoNum type="arabicParenBoth"/>
              <a:defRPr/>
            </a:pPr>
            <a:r>
              <a:rPr lang="en-US" dirty="0" smtClean="0"/>
              <a:t>In the same class, the students get to practice role plays in which they take on the role of therapist. This again is an activity in which they can experiment possible roles for their future and get a sense of what types of activities would be meaningful to them and fit with their identity, faith, and life purpose. </a:t>
            </a:r>
          </a:p>
          <a:p>
            <a:pPr marL="228600" indent="-228600">
              <a:buFontTx/>
              <a:buAutoNum type="arabicParenBoth"/>
              <a:defRPr/>
            </a:pPr>
            <a:r>
              <a:rPr lang="en-US" dirty="0" smtClean="0"/>
              <a:t>Of course other classes are a bit more challenging to incorporate these types of reflective and experiential activities. Nevertheless, I think it is worth exploring how to incorporate questions about life purpose and vocation into such classes as well. For example, in my research methods class, we talk about how conducting research is a service to individuals, groups, and society, and that therefore it is extremely important to consider how and why we select certain topics for investigation and whether we are overlooking needed areas of research, for example among neglected populations. There seems to be opportunity among these conversations for students to experience a call into a certain line of investigation. </a:t>
            </a:r>
          </a:p>
          <a:p>
            <a:pPr marL="228600" indent="-228600">
              <a:defRPr/>
            </a:pPr>
            <a:r>
              <a:rPr lang="en-US" dirty="0" smtClean="0"/>
              <a:t>-My goal for course related methods is to find activities or assignments that call on students to consider their gifts and talents and to envision or practice with various roles and identities that they may take on in the future. </a:t>
            </a:r>
          </a:p>
          <a:p>
            <a:pPr>
              <a:defRPr/>
            </a:pPr>
            <a:endParaRPr lang="en-US" dirty="0" smtClean="0"/>
          </a:p>
          <a:p>
            <a:pPr>
              <a:defRPr/>
            </a:pPr>
            <a:r>
              <a:rPr lang="en-US" b="1" dirty="0" smtClean="0"/>
              <a:t>Mentorship: </a:t>
            </a:r>
          </a:p>
          <a:p>
            <a:pPr>
              <a:defRPr/>
            </a:pPr>
            <a:r>
              <a:rPr lang="en-US" dirty="0" smtClean="0"/>
              <a:t>Many significant mentorship opportunities occur outside of formal class activity. Students often express that they desire a relationship with their faculty members. It is perhaps in the context of a mentoring relationship that faculty members have the greatest opportunity to impact students. This mentorship can happen in various settings – as students come to office hours or talk after class. One thing that I have found helpful is to set aside lunch time one weekday over the semester and open it up for students to sign up to have lunch together. Mentorship can take place in many forms:</a:t>
            </a:r>
          </a:p>
          <a:p>
            <a:pPr>
              <a:defRPr/>
            </a:pPr>
            <a:r>
              <a:rPr lang="en-US" dirty="0" smtClean="0"/>
              <a:t>-In informal conversations with students, it can be helpful if faculty are willing to share aspects of their own vocational stories with students as appropriate opportunities arise. For example, I have been able to share examples with them from my personal experience, such as sharing with them the various methods of discernment that were helpful to me, being willing to tell them about my own sources of confusion, and telling them about experiences that increased clarity along my path. One aspect of my experience that I share with students to help take the weight off of crises they may be experiencing about making life decisions is that I for the most part didn’t attach a moral value to my selection of a major, graduate school, or profession. Initially, I had no idea what I wanted to do in the future, I just knew that I found psychology captivating and I couldn’t think of any other subject I would enjoy as much. For a long time my decision was purely based in personal interest and was not goal directed. Yet, this led me to what I now see as my ideal career. An underlying theme in my vocational journey has been a sense of freedom to choose. I believe that God is able to use people many different settings and places. </a:t>
            </a:r>
          </a:p>
          <a:p>
            <a:pPr>
              <a:defRPr/>
            </a:pPr>
            <a:r>
              <a:rPr lang="en-US" dirty="0" smtClean="0"/>
              <a:t>-When students seem to be struggling with questions about their calling in life it can be helpful to be a listening ear for them as they share about crises of faith or crises of identity or life purpose. It can be beneficial to normalize this process for them, and maybe even connect with with peers peers who are going through similar experiences. </a:t>
            </a:r>
          </a:p>
          <a:p>
            <a:pPr>
              <a:defRPr/>
            </a:pPr>
            <a:r>
              <a:rPr lang="en-US" dirty="0" smtClean="0"/>
              <a:t>-Finally, mentorship can also be strengthened by engaging in meaningful activities with students, such as participating in organized student ministries and service activities. I have found that involvement in these areas through church and our campus volunteer center have opened more opportunities to connect with students around themes related to life calling.</a:t>
            </a:r>
          </a:p>
          <a:p>
            <a:pPr>
              <a:defRPr/>
            </a:pPr>
            <a:endParaRPr lang="en-US" dirty="0" smtClean="0"/>
          </a:p>
          <a:p>
            <a:pPr>
              <a:defRPr/>
            </a:pPr>
            <a:endParaRPr lang="en-US" dirty="0"/>
          </a:p>
        </p:txBody>
      </p:sp>
      <p:sp>
        <p:nvSpPr>
          <p:cNvPr id="29699" name="Slide Number Placeholder 3"/>
          <p:cNvSpPr>
            <a:spLocks noGrp="1"/>
          </p:cNvSpPr>
          <p:nvPr>
            <p:ph type="sldNum" sz="quarter" idx="5"/>
          </p:nvPr>
        </p:nvSpPr>
        <p:spPr>
          <a:noFill/>
        </p:spPr>
        <p:txBody>
          <a:bodyPr/>
          <a:lstStyle/>
          <a:p>
            <a:fld id="{9C7D3B9B-94CA-4629-8A4D-04E328829878}" type="slidenum">
              <a:rPr lang="en-US" smtClean="0"/>
              <a:pPr/>
              <a:t>41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r>
              <a:rPr lang="en-US" smtClean="0"/>
              <a:t>Finally, in the mentoring relationship, I think it is helpful for faculty members to be aware of the pitfalls that students may experience in their thinking about vocation and to be able to gently challenge some of these ideas. For example,</a:t>
            </a:r>
          </a:p>
          <a:p>
            <a:r>
              <a:rPr lang="en-US" smtClean="0"/>
              <a:t>-Students may have a constrictingly narrow view of vocation e.g. (1) “job” rather than “life calling” or (2) a moral decision where there is only 1 right answer as opposed to a way of life that involves multiple fruitful options. In this case, it may be helpful to ask them whether they have considered other aspects of their identity or life passions or how they see these components fitting into their calling in life. </a:t>
            </a:r>
          </a:p>
          <a:p>
            <a:r>
              <a:rPr lang="en-US" smtClean="0"/>
              <a:t>-Also, students might conceptualize vocation as a one-time decision rather than a dynamic process that evolves over a lifetime. Providing some casual education about this can help students to see calling as something that evolves over time. This may take the pressure off of decisions that are made during the college years and also help them to keep open eyes and ears for ways that they may be able to serve in different ways at different times. </a:t>
            </a:r>
          </a:p>
          <a:p>
            <a:r>
              <a:rPr lang="en-US" smtClean="0"/>
              <a:t>-False dichotomies, such as the pressure to chose between being EITHER a Christian OR a Scholar. Either a minister OR a professional. Either a family person OR a career person. When students are speaking in extremes or dichotomies it can be helpful to simply raise the question whether they see multiple roles as mutually exclusive and if so, why. This may open the door for them to consider what it would look like to be a CHRISTIAN SCHOLAR or combine various other roles in a meaningful way. </a:t>
            </a:r>
          </a:p>
          <a:p>
            <a:endParaRPr lang="en-US" smtClean="0"/>
          </a:p>
          <a:p>
            <a:endParaRPr lang="en-US" smtClean="0"/>
          </a:p>
          <a:p>
            <a:endParaRPr lang="en-US" smtClean="0"/>
          </a:p>
          <a:p>
            <a:endParaRPr lang="en-US" smtClean="0"/>
          </a:p>
        </p:txBody>
      </p:sp>
      <p:sp>
        <p:nvSpPr>
          <p:cNvPr id="31747" name="Slide Number Placeholder 3"/>
          <p:cNvSpPr>
            <a:spLocks noGrp="1"/>
          </p:cNvSpPr>
          <p:nvPr>
            <p:ph type="sldNum" sz="quarter" idx="5"/>
          </p:nvPr>
        </p:nvSpPr>
        <p:spPr>
          <a:noFill/>
        </p:spPr>
        <p:txBody>
          <a:bodyPr/>
          <a:lstStyle/>
          <a:p>
            <a:fld id="{CA0EBAFE-D78F-4C6E-9822-2BD89B736B8A}" type="slidenum">
              <a:rPr lang="en-US" smtClean="0"/>
              <a:pPr/>
              <a:t>42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14</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15</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16</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17</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18</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19</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20</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3613657-67F2-4677-9495-2C9E88A45A1E}" type="slidenum">
              <a:rPr lang="en-US" sz="1200">
                <a:latin typeface="Tahoma" pitchFamily="34" charset="0"/>
              </a:rPr>
              <a:pPr algn="r" eaLnBrk="0" hangingPunct="0"/>
              <a:t>21</a:t>
            </a:fld>
            <a:endParaRPr lang="en-US" sz="1200">
              <a:latin typeface="Tahoma"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654DA-197C-42E2-B40E-65295D53AF53}" type="datetimeFigureOut">
              <a:rPr lang="en-US" smtClean="0"/>
              <a:pPr/>
              <a:t>3/8/13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
        <p:nvSpPr>
          <p:cNvPr id="7"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3"/>
          <p:cNvSpPr>
            <a:spLocks noChangeArrowheads="1"/>
          </p:cNvSpPr>
          <p:nvPr userDrawn="1"/>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142976" y="2571744"/>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428860" y="4071942"/>
            <a:ext cx="64008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3/8/13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3/8/13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3/8/13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654DA-197C-42E2-B40E-65295D53AF53}" type="datetimeFigureOut">
              <a:rPr lang="en-US" smtClean="0"/>
              <a:pPr/>
              <a:t>3/8/13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654DA-197C-42E2-B40E-65295D53AF53}" type="datetimeFigureOut">
              <a:rPr lang="en-US" smtClean="0"/>
              <a:pPr/>
              <a:t>3/8/13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654DA-197C-42E2-B40E-65295D53AF53}" type="datetimeFigureOut">
              <a:rPr lang="en-US" smtClean="0"/>
              <a:pPr/>
              <a:t>3/8/13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654DA-197C-42E2-B40E-65295D53AF53}" type="datetimeFigureOut">
              <a:rPr lang="en-US" smtClean="0"/>
              <a:pPr/>
              <a:t>3/8/13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54DA-197C-42E2-B40E-65295D53AF53}" type="datetimeFigureOut">
              <a:rPr lang="en-US" smtClean="0"/>
              <a:pPr/>
              <a:t>3/8/13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pPr/>
              <a:t>3/8/13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pPr/>
              <a:t>3/8/13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0" y="5943600"/>
            <a:ext cx="9154274"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54DA-197C-42E2-B40E-65295D53AF53}" type="datetimeFigureOut">
              <a:rPr lang="en-US" smtClean="0"/>
              <a:pPr/>
              <a:t>3/8/13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61EA-3838-4585-991A-9FE3F83376D8}" type="slidenum">
              <a:rPr lang="en-US" smtClean="0"/>
              <a:pPr/>
              <a:t>‹#›</a:t>
            </a:fld>
            <a:endParaRPr lang="en-US"/>
          </a:p>
        </p:txBody>
      </p:sp>
      <p:sp>
        <p:nvSpPr>
          <p:cNvPr id="7" name="Freeform 9"/>
          <p:cNvSpPr>
            <a:spLocks/>
          </p:cNvSpPr>
          <p:nvPr/>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457200" y="1600201"/>
            <a:ext cx="8229600" cy="685800"/>
          </a:xfrm>
          <a:prstGeom prst="rect">
            <a:avLst/>
          </a:prstGeom>
        </p:spPr>
        <p:txBody>
          <a:bodyPr vert="horz" lIns="91440" tIns="45720" rIns="91440" bIns="45720" rtlCol="0">
            <a:normAutofit/>
          </a:bodyPr>
          <a:lstStyle/>
          <a:p>
            <a:pPr lvl="0"/>
            <a:r>
              <a:rPr lang="en-US" dirty="0" smtClean="0"/>
              <a:t>Company Name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11.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_-_2004_Worksheet4.xls"/><Relationship Id="rId4"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_-_2004_Worksheet6.xls"/><Relationship Id="rId4" Type="http://schemas.openxmlformats.org/officeDocument/2006/relationships/image" Target="../media/image14.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thompson@pepperdine.edu" TargetMode="External"/><Relationship Id="rId3" Type="http://schemas.openxmlformats.org/officeDocument/2006/relationships/hyperlink" Target="mailto:cperrin@pepperdine.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39741" y="4709697"/>
            <a:ext cx="5637010" cy="1204584"/>
          </a:xfrm>
        </p:spPr>
        <p:txBody>
          <a:bodyPr>
            <a:normAutofit fontScale="40000" lnSpcReduction="20000"/>
          </a:bodyPr>
          <a:lstStyle/>
          <a:p>
            <a:pPr algn="ctr"/>
            <a:endParaRPr lang="en-US" sz="2000" b="1" dirty="0">
              <a:solidFill>
                <a:schemeClr val="tx1"/>
              </a:solidFill>
            </a:endParaRPr>
          </a:p>
          <a:p>
            <a:pPr algn="ctr"/>
            <a:r>
              <a:rPr lang="en-US" sz="6400" b="1" dirty="0" smtClean="0">
                <a:solidFill>
                  <a:schemeClr val="tx1"/>
                </a:solidFill>
              </a:rPr>
              <a:t> </a:t>
            </a:r>
          </a:p>
          <a:p>
            <a:pPr algn="ctr"/>
            <a:r>
              <a:rPr lang="en-US" sz="3600" b="1" dirty="0">
                <a:solidFill>
                  <a:schemeClr val="tx1"/>
                </a:solidFill>
              </a:rPr>
              <a:t> </a:t>
            </a:r>
            <a:r>
              <a:rPr lang="en-US" sz="4400" b="1" dirty="0">
                <a:solidFill>
                  <a:schemeClr val="tx1"/>
                </a:solidFill>
              </a:rPr>
              <a:t/>
            </a:r>
            <a:br>
              <a:rPr lang="en-US" sz="4400" b="1" dirty="0">
                <a:solidFill>
                  <a:schemeClr val="tx1"/>
                </a:solidFill>
              </a:rPr>
            </a:br>
            <a:endParaRPr lang="en-US" sz="4800" b="1" dirty="0">
              <a:solidFill>
                <a:schemeClr val="tx1"/>
              </a:solidFill>
            </a:endParaRPr>
          </a:p>
        </p:txBody>
      </p:sp>
      <p:sp>
        <p:nvSpPr>
          <p:cNvPr id="3" name="Title 2"/>
          <p:cNvSpPr>
            <a:spLocks noGrp="1"/>
          </p:cNvSpPr>
          <p:nvPr>
            <p:ph type="ctrTitle"/>
          </p:nvPr>
        </p:nvSpPr>
        <p:spPr>
          <a:xfrm>
            <a:off x="971600" y="2636912"/>
            <a:ext cx="7175351" cy="1793167"/>
          </a:xfrm>
        </p:spPr>
        <p:txBody>
          <a:bodyPr>
            <a:normAutofit fontScale="90000"/>
          </a:bodyPr>
          <a:lstStyle/>
          <a:p>
            <a:pPr algn="ctr"/>
            <a:r>
              <a:rPr lang="en-US" sz="3200" b="1" dirty="0">
                <a:solidFill>
                  <a:srgbClr val="000000"/>
                </a:solidFill>
                <a:effectLst/>
              </a:rPr>
              <a:t>The Effects of Study Abroad on </a:t>
            </a:r>
            <a:r>
              <a:rPr lang="en-US" sz="3200" b="1" dirty="0" smtClean="0">
                <a:solidFill>
                  <a:srgbClr val="000000"/>
                </a:solidFill>
                <a:effectLst/>
              </a:rPr>
              <a:t/>
            </a:r>
            <a:br>
              <a:rPr lang="en-US" sz="3200" b="1" dirty="0" smtClean="0">
                <a:solidFill>
                  <a:srgbClr val="000000"/>
                </a:solidFill>
                <a:effectLst/>
              </a:rPr>
            </a:br>
            <a:r>
              <a:rPr lang="en-US" sz="3200" b="1" dirty="0" smtClean="0">
                <a:solidFill>
                  <a:srgbClr val="000000"/>
                </a:solidFill>
                <a:effectLst/>
              </a:rPr>
              <a:t>Student </a:t>
            </a:r>
            <a:r>
              <a:rPr lang="en-US" sz="3200" b="1" dirty="0">
                <a:solidFill>
                  <a:srgbClr val="000000"/>
                </a:solidFill>
                <a:effectLst/>
              </a:rPr>
              <a:t>Identity, Faith, </a:t>
            </a:r>
            <a:br>
              <a:rPr lang="en-US" sz="3200" b="1" dirty="0">
                <a:solidFill>
                  <a:srgbClr val="000000"/>
                </a:solidFill>
                <a:effectLst/>
              </a:rPr>
            </a:br>
            <a:r>
              <a:rPr lang="en-US" sz="3200" b="1" dirty="0">
                <a:solidFill>
                  <a:srgbClr val="000000"/>
                </a:solidFill>
                <a:effectLst/>
              </a:rPr>
              <a:t>Global Citizenship, and Emotional Awareness </a:t>
            </a:r>
            <a:r>
              <a:rPr lang="en-US" sz="2400" b="1" dirty="0">
                <a:solidFill>
                  <a:srgbClr val="000000"/>
                </a:solidFill>
                <a:effectLst/>
              </a:rPr>
              <a:t/>
            </a:r>
            <a:br>
              <a:rPr lang="en-US" sz="2400" b="1" dirty="0">
                <a:solidFill>
                  <a:srgbClr val="000000"/>
                </a:solidFill>
                <a:effectLst/>
              </a:rPr>
            </a:br>
            <a:r>
              <a:rPr lang="en-US" sz="2400" b="1" dirty="0">
                <a:solidFill>
                  <a:srgbClr val="000000"/>
                </a:solidFill>
              </a:rPr>
              <a:t/>
            </a:r>
            <a:br>
              <a:rPr lang="en-US" sz="2400" b="1" dirty="0">
                <a:solidFill>
                  <a:srgbClr val="000000"/>
                </a:solidFill>
              </a:rPr>
            </a:br>
            <a:r>
              <a:rPr lang="en-US" sz="2400" b="1" dirty="0" smtClean="0">
                <a:solidFill>
                  <a:srgbClr val="000000"/>
                </a:solidFill>
              </a:rPr>
              <a:t/>
            </a:r>
            <a:br>
              <a:rPr lang="en-US" sz="2400" b="1" dirty="0" smtClean="0">
                <a:solidFill>
                  <a:srgbClr val="000000"/>
                </a:solidFill>
              </a:rPr>
            </a:br>
            <a:r>
              <a:rPr lang="en-US" sz="2000" b="1" dirty="0" err="1" smtClean="0">
                <a:solidFill>
                  <a:srgbClr val="000000"/>
                </a:solidFill>
              </a:rPr>
              <a:t>NetVUE</a:t>
            </a:r>
            <a:r>
              <a:rPr lang="en-US" sz="2000" b="1" dirty="0" smtClean="0">
                <a:solidFill>
                  <a:srgbClr val="000000"/>
                </a:solidFill>
              </a:rPr>
              <a:t> Conference - Indianapolis</a:t>
            </a:r>
            <a:r>
              <a:rPr lang="en-US" sz="2000" b="1" dirty="0">
                <a:solidFill>
                  <a:srgbClr val="000000"/>
                </a:solidFill>
              </a:rPr>
              <a:t/>
            </a:r>
            <a:br>
              <a:rPr lang="en-US" sz="2000" b="1" dirty="0">
                <a:solidFill>
                  <a:srgbClr val="000000"/>
                </a:solidFill>
              </a:rPr>
            </a:br>
            <a:r>
              <a:rPr lang="en-US" sz="2000" b="1" dirty="0">
                <a:solidFill>
                  <a:srgbClr val="000000"/>
                </a:solidFill>
              </a:rPr>
              <a:t>March 14, </a:t>
            </a:r>
            <a:r>
              <a:rPr lang="en-US" sz="2000" b="1" dirty="0" smtClean="0">
                <a:solidFill>
                  <a:srgbClr val="000000"/>
                </a:solidFill>
              </a:rPr>
              <a:t>2013</a:t>
            </a:r>
            <a:br>
              <a:rPr lang="en-US" sz="2000" b="1" dirty="0" smtClean="0">
                <a:solidFill>
                  <a:srgbClr val="000000"/>
                </a:solidFill>
              </a:rPr>
            </a:br>
            <a:r>
              <a:rPr lang="en-US" sz="2000" b="1" dirty="0">
                <a:solidFill>
                  <a:srgbClr val="000000"/>
                </a:solidFill>
              </a:rPr>
              <a:t/>
            </a:r>
            <a:br>
              <a:rPr lang="en-US" sz="2000" b="1" dirty="0">
                <a:solidFill>
                  <a:srgbClr val="000000"/>
                </a:solidFill>
              </a:rPr>
            </a:br>
            <a:r>
              <a:rPr lang="en-US" sz="2000" b="1" dirty="0" smtClean="0">
                <a:solidFill>
                  <a:srgbClr val="000000"/>
                </a:solidFill>
              </a:rPr>
              <a:t/>
            </a:r>
            <a:br>
              <a:rPr lang="en-US" sz="2000" b="1" dirty="0" smtClean="0">
                <a:solidFill>
                  <a:srgbClr val="000000"/>
                </a:solidFill>
              </a:rPr>
            </a:br>
            <a:r>
              <a:rPr lang="en-US" sz="2000" b="1" dirty="0" smtClean="0">
                <a:solidFill>
                  <a:srgbClr val="000000"/>
                </a:solidFill>
                <a:effectLst/>
              </a:rPr>
              <a:t> </a:t>
            </a:r>
            <a:br>
              <a:rPr lang="en-US" sz="2000" b="1" dirty="0" smtClean="0">
                <a:solidFill>
                  <a:srgbClr val="000000"/>
                </a:solidFill>
                <a:effectLst/>
              </a:rPr>
            </a:br>
            <a:r>
              <a:rPr lang="en-US" sz="1200" b="1" dirty="0">
                <a:solidFill>
                  <a:srgbClr val="000000"/>
                </a:solidFill>
              </a:rPr>
              <a:t/>
            </a:r>
            <a:br>
              <a:rPr lang="en-US" sz="1200" b="1" dirty="0">
                <a:solidFill>
                  <a:srgbClr val="000000"/>
                </a:solidFill>
              </a:rPr>
            </a:br>
            <a:r>
              <a:rPr lang="en-US" sz="2000" b="1" dirty="0" smtClean="0">
                <a:solidFill>
                  <a:schemeClr val="tx1"/>
                </a:solidFill>
              </a:rPr>
              <a:t>Pepperdine </a:t>
            </a:r>
            <a:r>
              <a:rPr lang="en-US" sz="2000" b="1" dirty="0">
                <a:solidFill>
                  <a:schemeClr val="tx1"/>
                </a:solidFill>
              </a:rPr>
              <a:t>University</a:t>
            </a:r>
            <a:br>
              <a:rPr lang="en-US" sz="2000" b="1" dirty="0">
                <a:solidFill>
                  <a:schemeClr val="tx1"/>
                </a:solidFill>
              </a:rPr>
            </a:br>
            <a:r>
              <a:rPr lang="en-US" sz="1600" b="1" dirty="0">
                <a:solidFill>
                  <a:schemeClr val="tx1"/>
                </a:solidFill>
              </a:rPr>
              <a:t/>
            </a:r>
            <a:br>
              <a:rPr lang="en-US" sz="1600" b="1" dirty="0">
                <a:solidFill>
                  <a:schemeClr val="tx1"/>
                </a:solidFill>
              </a:rPr>
            </a:br>
            <a:r>
              <a:rPr lang="en-US" sz="1600" b="1" dirty="0">
                <a:solidFill>
                  <a:schemeClr val="tx1"/>
                </a:solidFill>
              </a:rPr>
              <a:t>Don Thompson </a:t>
            </a:r>
            <a:br>
              <a:rPr lang="en-US" sz="1600" b="1" dirty="0">
                <a:solidFill>
                  <a:schemeClr val="tx1"/>
                </a:solidFill>
              </a:rPr>
            </a:br>
            <a:r>
              <a:rPr lang="en-US" sz="1600" b="1" dirty="0">
                <a:solidFill>
                  <a:schemeClr val="tx1"/>
                </a:solidFill>
              </a:rPr>
              <a:t>Cindy Miller-Perrin</a:t>
            </a:r>
            <a:r>
              <a:rPr lang="en-US" sz="1600" b="1" dirty="0">
                <a:solidFill>
                  <a:srgbClr val="000000"/>
                </a:solidFill>
                <a:effectLst/>
              </a:rPr>
              <a:t/>
            </a:r>
            <a:br>
              <a:rPr lang="en-US" sz="1600" b="1" dirty="0">
                <a:solidFill>
                  <a:srgbClr val="000000"/>
                </a:solidFill>
                <a:effectLst/>
              </a:rPr>
            </a:br>
            <a:r>
              <a:rPr lang="en-US" sz="2400" b="1" dirty="0">
                <a:solidFill>
                  <a:srgbClr val="000000"/>
                </a:solidFill>
                <a:effectLst/>
              </a:rPr>
              <a:t> </a:t>
            </a:r>
            <a:endParaRPr lang="en-US" sz="2400" b="1" dirty="0">
              <a:solidFill>
                <a:srgbClr val="000000"/>
              </a:solidFill>
            </a:endParaRPr>
          </a:p>
        </p:txBody>
      </p:sp>
    </p:spTree>
    <p:extLst>
      <p:ext uri="{BB962C8B-B14F-4D97-AF65-F5344CB8AC3E}">
        <p14:creationId xmlns:p14="http://schemas.microsoft.com/office/powerpoint/2010/main" val="15293629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p>
            <a:pPr>
              <a:defRPr/>
            </a:pPr>
            <a:fld id="{9DBB2D32-2F7F-4CD4-941B-9F320ECA411E}" type="slidenum">
              <a:rPr lang="en-US" sz="1200">
                <a:effectLst>
                  <a:outerShdw blurRad="38100" dist="38100" dir="2700000" algn="tl">
                    <a:srgbClr val="000000"/>
                  </a:outerShdw>
                </a:effectLst>
              </a:rPr>
              <a:pPr>
                <a:defRPr/>
              </a:pPr>
              <a:t>10</a:t>
            </a:fld>
            <a:endParaRPr lang="en-US" sz="1200">
              <a:effectLst>
                <a:outerShdw blurRad="38100" dist="38100" dir="2700000" algn="tl">
                  <a:srgbClr val="000000"/>
                </a:outerShdw>
              </a:effectLst>
            </a:endParaRPr>
          </a:p>
        </p:txBody>
      </p:sp>
      <p:sp>
        <p:nvSpPr>
          <p:cNvPr id="4098" name="Rectangle 2"/>
          <p:cNvSpPr>
            <a:spLocks noGrp="1" noChangeArrowheads="1"/>
          </p:cNvSpPr>
          <p:nvPr>
            <p:ph type="title" idx="4294967295"/>
          </p:nvPr>
        </p:nvSpPr>
        <p:spPr>
          <a:xfrm>
            <a:off x="971600" y="836712"/>
            <a:ext cx="7543800" cy="1079500"/>
          </a:xfrm>
        </p:spPr>
        <p:txBody>
          <a:bodyPr>
            <a:noAutofit/>
          </a:bodyPr>
          <a:lstStyle/>
          <a:p>
            <a:pPr marL="457200" indent="-457200" algn="ctr">
              <a:lnSpc>
                <a:spcPct val="90000"/>
              </a:lnSpc>
              <a:defRPr/>
            </a:pPr>
            <a:r>
              <a:rPr lang="en-US" sz="2400" b="1" dirty="0">
                <a:effectLst/>
                <a:latin typeface="Times New Roman" pitchFamily="18" charset="0"/>
                <a:cs typeface="Times New Roman" pitchFamily="18" charset="0"/>
              </a:rPr>
              <a:t>The Sophomore Experience:</a:t>
            </a:r>
            <a:br>
              <a:rPr lang="en-US" sz="2400" b="1" dirty="0">
                <a:effectLst/>
                <a:latin typeface="Times New Roman" pitchFamily="18" charset="0"/>
                <a:cs typeface="Times New Roman" pitchFamily="18" charset="0"/>
              </a:rPr>
            </a:br>
            <a:r>
              <a:rPr lang="en-US" sz="2400" b="1" dirty="0">
                <a:effectLst/>
                <a:latin typeface="Times New Roman" pitchFamily="18" charset="0"/>
                <a:cs typeface="Times New Roman" pitchFamily="18" charset="0"/>
              </a:rPr>
              <a:t>College as </a:t>
            </a:r>
            <a:r>
              <a:rPr lang="en-US" sz="2400" b="1" i="1" dirty="0">
                <a:effectLst/>
                <a:latin typeface="Times New Roman" pitchFamily="18" charset="0"/>
                <a:cs typeface="Times New Roman" pitchFamily="18" charset="0"/>
              </a:rPr>
              <a:t>Rite of </a:t>
            </a:r>
            <a:r>
              <a:rPr lang="en-US" sz="2400" b="1" i="1" dirty="0" smtClean="0">
                <a:effectLst/>
                <a:latin typeface="Times New Roman" pitchFamily="18" charset="0"/>
                <a:cs typeface="Times New Roman" pitchFamily="18" charset="0"/>
              </a:rPr>
              <a:t>Passage</a:t>
            </a:r>
            <a:br>
              <a:rPr lang="en-US" sz="2400" b="1" i="1" dirty="0" smtClean="0">
                <a:effectLst/>
                <a:latin typeface="Times New Roman" pitchFamily="18" charset="0"/>
                <a:cs typeface="Times New Roman" pitchFamily="18" charset="0"/>
              </a:rPr>
            </a:br>
            <a:r>
              <a:rPr lang="en-US" sz="2400" b="1" dirty="0" smtClean="0">
                <a:effectLst>
                  <a:outerShdw blurRad="38100" dist="38100" dir="2700000" algn="tl">
                    <a:srgbClr val="C0C0C0"/>
                  </a:outerShdw>
                </a:effectLst>
                <a:latin typeface="Times New Roman" pitchFamily="18" charset="0"/>
                <a:cs typeface="Times New Roman" pitchFamily="18" charset="0"/>
              </a:rPr>
              <a:t>Impact </a:t>
            </a:r>
            <a:r>
              <a:rPr lang="en-US" sz="2400" b="1" dirty="0">
                <a:effectLst>
                  <a:outerShdw blurRad="38100" dist="38100" dir="2700000" algn="tl">
                    <a:srgbClr val="C0C0C0"/>
                  </a:outerShdw>
                </a:effectLst>
                <a:latin typeface="Times New Roman" pitchFamily="18" charset="0"/>
                <a:cs typeface="Times New Roman" pitchFamily="18" charset="0"/>
              </a:rPr>
              <a:t>of Study Abroad at </a:t>
            </a:r>
            <a:r>
              <a:rPr lang="en-US" sz="2400" b="1" dirty="0" smtClean="0">
                <a:effectLst>
                  <a:outerShdw blurRad="38100" dist="38100" dir="2700000" algn="tl">
                    <a:srgbClr val="C0C0C0"/>
                  </a:outerShdw>
                </a:effectLst>
                <a:latin typeface="Times New Roman" pitchFamily="18" charset="0"/>
                <a:cs typeface="Times New Roman" pitchFamily="18" charset="0"/>
              </a:rPr>
              <a:t>Pepperdine</a:t>
            </a:r>
            <a:r>
              <a:rPr lang="en-US" sz="2800" dirty="0">
                <a:effectLst/>
                <a:latin typeface="Times New Roman" pitchFamily="18" charset="0"/>
                <a:cs typeface="Times New Roman" pitchFamily="18" charset="0"/>
              </a:rPr>
              <a:t/>
            </a:r>
            <a:br>
              <a:rPr lang="en-US" sz="2800" dirty="0">
                <a:effectLst/>
                <a:latin typeface="Times New Roman" pitchFamily="18" charset="0"/>
                <a:cs typeface="Times New Roman" pitchFamily="18" charset="0"/>
              </a:rPr>
            </a:br>
            <a:r>
              <a:rPr lang="en-US" sz="2000" dirty="0">
                <a:effectLst/>
                <a:latin typeface="Times New Roman" pitchFamily="18" charset="0"/>
                <a:cs typeface="Times New Roman" pitchFamily="18" charset="0"/>
              </a:rPr>
              <a:t/>
            </a:r>
            <a:br>
              <a:rPr lang="en-US" sz="2000" dirty="0">
                <a:effectLst/>
                <a:latin typeface="Times New Roman" pitchFamily="18" charset="0"/>
                <a:cs typeface="Times New Roman" pitchFamily="18" charset="0"/>
              </a:rPr>
            </a:br>
            <a:endParaRPr lang="en-US" sz="2000" dirty="0">
              <a:effectLst/>
              <a:latin typeface="Times New Roman" pitchFamily="18" charset="0"/>
              <a:cs typeface="Times New Roman" pitchFamily="18" charset="0"/>
            </a:endParaRPr>
          </a:p>
        </p:txBody>
      </p:sp>
      <p:sp>
        <p:nvSpPr>
          <p:cNvPr id="4099" name="Rectangle 4"/>
          <p:cNvSpPr>
            <a:spLocks noGrp="1" noChangeArrowheads="1"/>
          </p:cNvSpPr>
          <p:nvPr>
            <p:ph type="body" idx="4294967295"/>
          </p:nvPr>
        </p:nvSpPr>
        <p:spPr>
          <a:xfrm>
            <a:off x="611560" y="1772816"/>
            <a:ext cx="8229600" cy="4525963"/>
          </a:xfrm>
        </p:spPr>
        <p:txBody>
          <a:bodyPr>
            <a:normAutofit fontScale="92500" lnSpcReduction="10000"/>
          </a:bodyPr>
          <a:lstStyle/>
          <a:p>
            <a:pPr algn="l">
              <a:lnSpc>
                <a:spcPct val="90000"/>
              </a:lnSpc>
              <a:buClrTx/>
              <a:buFont typeface="Wingdings" pitchFamily="2" charset="2"/>
              <a:buChar char="§"/>
            </a:pPr>
            <a:r>
              <a:rPr lang="en-US" sz="2600" b="1" dirty="0" smtClean="0">
                <a:effectLst>
                  <a:outerShdw blurRad="38100" dist="38100" dir="2700000" algn="tl">
                    <a:srgbClr val="C0C0C0"/>
                  </a:outerShdw>
                </a:effectLst>
                <a:latin typeface="Times New Roman" pitchFamily="18" charset="0"/>
                <a:cs typeface="Times New Roman" pitchFamily="18" charset="0"/>
              </a:rPr>
              <a:t>Rite of Passage</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Departure, Initiation, Return</a:t>
            </a:r>
            <a:endParaRPr lang="en-US" sz="2600" b="1" dirty="0" smtClean="0">
              <a:effectLst>
                <a:outerShdw blurRad="38100" dist="38100" dir="2700000" algn="tl">
                  <a:srgbClr val="C0C0C0"/>
                </a:outerShdw>
              </a:effectLst>
              <a:latin typeface="Times New Roman" pitchFamily="18" charset="0"/>
              <a:cs typeface="Times New Roman" pitchFamily="18" charset="0"/>
            </a:endParaRPr>
          </a:p>
          <a:p>
            <a:pPr algn="l">
              <a:lnSpc>
                <a:spcPct val="90000"/>
              </a:lnSpc>
              <a:buClrTx/>
              <a:buFont typeface="Wingdings" pitchFamily="2" charset="2"/>
              <a:buChar char="§"/>
            </a:pPr>
            <a:r>
              <a:rPr lang="en-US" sz="2600" b="1" dirty="0" smtClean="0">
                <a:effectLst>
                  <a:outerShdw blurRad="38100" dist="38100" dir="2700000" algn="tl">
                    <a:srgbClr val="C0C0C0"/>
                  </a:outerShdw>
                </a:effectLst>
                <a:latin typeface="Times New Roman" pitchFamily="18" charset="0"/>
                <a:cs typeface="Times New Roman" pitchFamily="18" charset="0"/>
              </a:rPr>
              <a:t>Research Hypothesis &amp; Measures</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rPr>
              <a:t>Student life </a:t>
            </a:r>
            <a:r>
              <a:rPr lang="en-US" sz="2200" b="1" dirty="0" smtClean="0">
                <a:effectLst>
                  <a:outerShdw blurRad="38100" dist="38100" dir="2700000" algn="tl">
                    <a:srgbClr val="C0C0C0"/>
                  </a:outerShdw>
                </a:effectLst>
                <a:latin typeface="Times New Roman" pitchFamily="18" charset="0"/>
              </a:rPr>
              <a:t>purpose (vocational calling) </a:t>
            </a:r>
            <a:r>
              <a:rPr lang="en-US" sz="2200" b="1" dirty="0" smtClean="0">
                <a:effectLst>
                  <a:outerShdw blurRad="38100" dist="38100" dir="2700000" algn="tl">
                    <a:srgbClr val="C0C0C0"/>
                  </a:outerShdw>
                </a:effectLst>
                <a:latin typeface="Times New Roman" pitchFamily="18" charset="0"/>
              </a:rPr>
              <a:t>development is formed by the intersection of faith development, identity development, and spiritual barriers</a:t>
            </a:r>
            <a:endParaRPr lang="en-US" sz="2200" dirty="0" smtClean="0">
              <a:latin typeface="Times New Roman" pitchFamily="18" charset="0"/>
            </a:endParaRP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Global Awareness:  Empathy and Action</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Emotional Awareness: Appraisal &amp; Expression, Regulation, Utilization</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Strength of Religious Faith Measure</a:t>
            </a:r>
          </a:p>
          <a:p>
            <a:pPr algn="l">
              <a:lnSpc>
                <a:spcPct val="90000"/>
              </a:lnSpc>
              <a:buClrTx/>
              <a:buFont typeface="Wingdings" pitchFamily="2" charset="2"/>
              <a:buChar char="§"/>
            </a:pPr>
            <a:r>
              <a:rPr lang="en-US" sz="2600" b="1" dirty="0" smtClean="0">
                <a:effectLst>
                  <a:outerShdw blurRad="38100" dist="38100" dir="2700000" algn="tl">
                    <a:srgbClr val="C0C0C0"/>
                  </a:outerShdw>
                </a:effectLst>
                <a:latin typeface="Times New Roman" pitchFamily="18" charset="0"/>
                <a:cs typeface="Times New Roman" pitchFamily="18" charset="0"/>
              </a:rPr>
              <a:t>Longitudinal Design</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Fall 2010 – Pre – Fall of First Year</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Spring 2012 – Mid – Spring of Sophomore Year</a:t>
            </a:r>
          </a:p>
          <a:p>
            <a:pPr lvl="1">
              <a:lnSpc>
                <a:spcPct val="90000"/>
              </a:lnSpc>
              <a:buClrTx/>
              <a:buFont typeface="Wingdings" pitchFamily="2" charset="2"/>
              <a:buChar char="§"/>
            </a:pPr>
            <a:r>
              <a:rPr lang="en-US" sz="2200" b="1" dirty="0" smtClean="0">
                <a:effectLst>
                  <a:outerShdw blurRad="38100" dist="38100" dir="2700000" algn="tl">
                    <a:srgbClr val="C0C0C0"/>
                  </a:outerShdw>
                </a:effectLst>
                <a:latin typeface="Times New Roman" pitchFamily="18" charset="0"/>
                <a:cs typeface="Times New Roman" pitchFamily="18" charset="0"/>
              </a:rPr>
              <a:t>Fall 2012 – Post – Fall of Junior Year</a:t>
            </a:r>
          </a:p>
          <a:p>
            <a:pPr>
              <a:lnSpc>
                <a:spcPct val="90000"/>
              </a:lnSpc>
              <a:buClrTx/>
              <a:buFont typeface="Wingdings" pitchFamily="2" charset="2"/>
              <a:buChar char="§"/>
            </a:pPr>
            <a:endParaRPr lang="en-US" sz="2600" b="1" dirty="0" smtClean="0">
              <a:effectLst>
                <a:outerShdw blurRad="38100" dist="38100" dir="2700000" algn="tl">
                  <a:srgbClr val="C0C0C0"/>
                </a:outerShdw>
              </a:effectLst>
              <a:latin typeface="Times New Roman" pitchFamily="18" charset="0"/>
              <a:cs typeface="Times New Roman" pitchFamily="18" charset="0"/>
            </a:endParaRPr>
          </a:p>
          <a:p>
            <a:pPr>
              <a:lnSpc>
                <a:spcPct val="90000"/>
              </a:lnSpc>
              <a:buClrTx/>
              <a:buFont typeface="Wingdings" pitchFamily="2" charset="2"/>
              <a:buChar char="§"/>
            </a:pPr>
            <a:endParaRPr lang="en-US" sz="2600" b="1" dirty="0" smtClean="0">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230389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692696"/>
            <a:ext cx="5832648" cy="4401205"/>
          </a:xfrm>
          <a:prstGeom prst="rect">
            <a:avLst/>
          </a:prstGeom>
          <a:noFill/>
        </p:spPr>
        <p:txBody>
          <a:bodyPr wrap="square" rtlCol="0">
            <a:spAutoFit/>
          </a:bodyPr>
          <a:lstStyle/>
          <a:p>
            <a:pPr algn="ctr"/>
            <a:r>
              <a:rPr lang="en-US" sz="2800" b="1" dirty="0" smtClean="0"/>
              <a:t>Sampling</a:t>
            </a:r>
            <a:endParaRPr lang="en-US" sz="2800" b="1" dirty="0"/>
          </a:p>
          <a:p>
            <a:pPr marL="457200" indent="-457200">
              <a:buFont typeface="Arial"/>
              <a:buChar char="•"/>
            </a:pPr>
            <a:r>
              <a:rPr lang="en-US" sz="2800" b="1" dirty="0" smtClean="0"/>
              <a:t>Fall 2010 (Pre)</a:t>
            </a:r>
          </a:p>
          <a:p>
            <a:pPr marL="914400" lvl="1" indent="-457200">
              <a:buFont typeface="Arial"/>
              <a:buChar char="•"/>
            </a:pPr>
            <a:r>
              <a:rPr lang="en-US" sz="2800" b="1" dirty="0" smtClean="0"/>
              <a:t>880 </a:t>
            </a:r>
            <a:r>
              <a:rPr lang="en-US" sz="2800" b="1" dirty="0"/>
              <a:t>s</a:t>
            </a:r>
            <a:r>
              <a:rPr lang="en-US" sz="2800" b="1" dirty="0" smtClean="0"/>
              <a:t>tudents apply to study abroad in 2011-12</a:t>
            </a:r>
            <a:endParaRPr lang="en-US" sz="2800" b="1" dirty="0"/>
          </a:p>
          <a:p>
            <a:pPr marL="457200" indent="-457200">
              <a:buFont typeface="Arial"/>
              <a:buChar char="•"/>
            </a:pPr>
            <a:r>
              <a:rPr lang="en-US" sz="2800" b="1" dirty="0" smtClean="0"/>
              <a:t>Spring 2012 (Mid)</a:t>
            </a:r>
          </a:p>
          <a:p>
            <a:pPr marL="914400" lvl="1" indent="-457200">
              <a:buFont typeface="Arial"/>
              <a:buChar char="•"/>
            </a:pPr>
            <a:r>
              <a:rPr lang="en-US" sz="2800" b="1" dirty="0" smtClean="0"/>
              <a:t>210 IP students re-survey</a:t>
            </a:r>
          </a:p>
          <a:p>
            <a:pPr marL="914400" lvl="1" indent="-457200">
              <a:buFont typeface="Arial"/>
              <a:buChar char="•"/>
            </a:pPr>
            <a:r>
              <a:rPr lang="en-US" sz="2800" b="1" dirty="0" smtClean="0"/>
              <a:t>116 NOIP students re-survey</a:t>
            </a:r>
          </a:p>
          <a:p>
            <a:pPr marL="457200" indent="-457200">
              <a:buFont typeface="Arial"/>
              <a:buChar char="•"/>
            </a:pPr>
            <a:r>
              <a:rPr lang="en-US" sz="2800" b="1" dirty="0" smtClean="0"/>
              <a:t>Fall 2012 (Post)</a:t>
            </a:r>
          </a:p>
          <a:p>
            <a:pPr marL="914400" lvl="1" indent="-457200">
              <a:buFont typeface="Arial"/>
              <a:buChar char="•"/>
            </a:pPr>
            <a:r>
              <a:rPr lang="en-US" sz="2800" b="1" dirty="0" smtClean="0"/>
              <a:t>90 IP students re-survey</a:t>
            </a:r>
          </a:p>
          <a:p>
            <a:pPr marL="914400" lvl="1" indent="-457200">
              <a:buFont typeface="Arial"/>
              <a:buChar char="•"/>
            </a:pPr>
            <a:r>
              <a:rPr lang="en-US" sz="2800" b="1" dirty="0" smtClean="0"/>
              <a:t>32 NOIP students re-survey </a:t>
            </a:r>
          </a:p>
        </p:txBody>
      </p:sp>
    </p:spTree>
    <p:extLst>
      <p:ext uri="{BB962C8B-B14F-4D97-AF65-F5344CB8AC3E}">
        <p14:creationId xmlns:p14="http://schemas.microsoft.com/office/powerpoint/2010/main" val="27296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1760" y="1340769"/>
            <a:ext cx="5472608" cy="4770537"/>
          </a:xfrm>
          <a:prstGeom prst="rect">
            <a:avLst/>
          </a:prstGeom>
          <a:noFill/>
        </p:spPr>
        <p:txBody>
          <a:bodyPr wrap="square" rtlCol="0">
            <a:spAutoFit/>
          </a:bodyPr>
          <a:lstStyle/>
          <a:p>
            <a:endParaRPr lang="en-US" sz="2800" b="1" dirty="0"/>
          </a:p>
          <a:p>
            <a:pPr algn="ctr"/>
            <a:r>
              <a:rPr lang="en-US" sz="2800" b="1" dirty="0" smtClean="0"/>
              <a:t>Repeated Measures ANOVA Statistical </a:t>
            </a:r>
            <a:r>
              <a:rPr lang="en-US" sz="2800" b="1" dirty="0" smtClean="0"/>
              <a:t>Significance: </a:t>
            </a:r>
            <a:r>
              <a:rPr lang="en-US" sz="2800" b="1" dirty="0" smtClean="0"/>
              <a:t>p &lt; 0.5</a:t>
            </a:r>
          </a:p>
          <a:p>
            <a:endParaRPr lang="en-US" sz="2800" b="1" dirty="0" smtClean="0"/>
          </a:p>
          <a:p>
            <a:pPr marL="457200" indent="-457200">
              <a:buFont typeface="Arial"/>
              <a:buChar char="•"/>
            </a:pPr>
            <a:r>
              <a:rPr lang="en-US" sz="2800" b="1" dirty="0" smtClean="0"/>
              <a:t>Time</a:t>
            </a:r>
            <a:r>
              <a:rPr lang="en-US" sz="3600" b="1" dirty="0" smtClean="0"/>
              <a:t>*</a:t>
            </a:r>
            <a:endParaRPr lang="en-US" sz="2800" b="1" dirty="0" smtClean="0"/>
          </a:p>
          <a:p>
            <a:pPr marL="457200" indent="-457200">
              <a:buFont typeface="Arial"/>
              <a:buChar char="•"/>
            </a:pPr>
            <a:r>
              <a:rPr lang="en-US" sz="2800" b="1" dirty="0" smtClean="0"/>
              <a:t>Time &amp; Group Interaction </a:t>
            </a:r>
            <a:r>
              <a:rPr lang="en-US" sz="3600" b="1" dirty="0" smtClean="0"/>
              <a:t>**</a:t>
            </a:r>
            <a:endParaRPr lang="en-US" sz="2800" b="1" dirty="0" smtClean="0"/>
          </a:p>
          <a:p>
            <a:pPr marL="457200" indent="-457200">
              <a:buFont typeface="Arial"/>
              <a:buChar char="•"/>
            </a:pPr>
            <a:r>
              <a:rPr lang="en-US" sz="2800" b="1" dirty="0" smtClean="0"/>
              <a:t>Both </a:t>
            </a:r>
            <a:r>
              <a:rPr lang="en-US" sz="3600" b="1" dirty="0" smtClean="0"/>
              <a:t>***</a:t>
            </a:r>
            <a:endParaRPr lang="en-US" sz="2800" b="1" dirty="0" smtClean="0"/>
          </a:p>
          <a:p>
            <a:pPr marL="457200" indent="-457200">
              <a:buFontTx/>
              <a:buChar char="•"/>
            </a:pPr>
            <a:endParaRPr lang="en-US" sz="2800" b="1" dirty="0" smtClean="0"/>
          </a:p>
          <a:p>
            <a:endParaRPr lang="en-US" sz="2800" b="1" dirty="0" smtClean="0"/>
          </a:p>
          <a:p>
            <a:endParaRPr lang="en-US" sz="2800" b="1" dirty="0"/>
          </a:p>
        </p:txBody>
      </p:sp>
    </p:spTree>
    <p:extLst>
      <p:ext uri="{BB962C8B-B14F-4D97-AF65-F5344CB8AC3E}">
        <p14:creationId xmlns:p14="http://schemas.microsoft.com/office/powerpoint/2010/main" val="8992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0" y="533400"/>
            <a:ext cx="8229600" cy="1143000"/>
          </a:xfrm>
        </p:spPr>
        <p:txBody>
          <a:bodyPr/>
          <a:lstStyle/>
          <a:p>
            <a:pPr eaLnBrk="1" hangingPunct="1"/>
            <a:r>
              <a:rPr lang="en-US" b="1" dirty="0">
                <a:latin typeface="Times New Roman" charset="0"/>
                <a:cs typeface="Times New Roman" charset="0"/>
              </a:rPr>
              <a:t>Ego Identity Status Measure</a:t>
            </a:r>
          </a:p>
        </p:txBody>
      </p:sp>
      <p:sp>
        <p:nvSpPr>
          <p:cNvPr id="20482" name="Rectangle 3"/>
          <p:cNvSpPr>
            <a:spLocks noGrp="1" noChangeArrowheads="1"/>
          </p:cNvSpPr>
          <p:nvPr>
            <p:ph type="body" idx="4294967295"/>
          </p:nvPr>
        </p:nvSpPr>
        <p:spPr>
          <a:xfrm>
            <a:off x="611560" y="1628800"/>
            <a:ext cx="8229600" cy="4343400"/>
          </a:xfrm>
        </p:spPr>
        <p:txBody>
          <a:bodyPr>
            <a:normAutofit fontScale="92500" lnSpcReduction="10000"/>
          </a:bodyPr>
          <a:lstStyle/>
          <a:p>
            <a:pPr marL="639763" lvl="1" indent="-273050" eaLnBrk="1" hangingPunct="1">
              <a:buClrTx/>
              <a:buFont typeface="Wingdings" charset="0"/>
              <a:buChar char="§"/>
            </a:pPr>
            <a:r>
              <a:rPr lang="en-US" sz="2000" b="1" dirty="0">
                <a:latin typeface="Times New Roman" charset="0"/>
                <a:cs typeface="Times New Roman" charset="0"/>
              </a:rPr>
              <a:t>Diffusion: no exploration or commitment </a:t>
            </a:r>
            <a:r>
              <a:rPr lang="en-US" sz="2000" b="1" dirty="0" smtClean="0">
                <a:latin typeface="Times New Roman" charset="0"/>
                <a:cs typeface="Times New Roman" charset="0"/>
              </a:rPr>
              <a:t>(-,-)</a:t>
            </a:r>
            <a:endParaRPr lang="en-US" sz="2000" b="1" dirty="0">
              <a:latin typeface="Times New Roman" charset="0"/>
              <a:cs typeface="Times New Roman" charset="0"/>
            </a:endParaRPr>
          </a:p>
          <a:p>
            <a:pPr marL="914400" lvl="2" indent="-228600" eaLnBrk="1" hangingPunct="1">
              <a:buFont typeface="Wingdings" charset="0"/>
              <a:buChar char="§"/>
            </a:pPr>
            <a:r>
              <a:rPr lang="ja-JP" altLang="en-US" b="1" dirty="0">
                <a:latin typeface="Times New Roman" charset="0"/>
                <a:ea typeface="ＭＳ 明朝" charset="0"/>
                <a:cs typeface="ＭＳ 明朝" charset="0"/>
              </a:rPr>
              <a:t>“</a:t>
            </a:r>
            <a:r>
              <a:rPr lang="en-US" altLang="ja-JP" b="1" dirty="0">
                <a:latin typeface="Times New Roman" charset="0"/>
                <a:cs typeface="Times New Roman" charset="0"/>
              </a:rPr>
              <a:t>I </a:t>
            </a:r>
            <a:r>
              <a:rPr lang="en-US" altLang="ja-JP" b="1" dirty="0" smtClean="0">
                <a:latin typeface="Times New Roman" charset="0"/>
                <a:cs typeface="Times New Roman" charset="0"/>
              </a:rPr>
              <a:t>haven</a:t>
            </a:r>
            <a:r>
              <a:rPr lang="en-US" altLang="ja-JP" b="1" dirty="0" smtClean="0">
                <a:latin typeface="Times New Roman" charset="0"/>
                <a:ea typeface="ＭＳ 明朝" charset="0"/>
                <a:cs typeface="ＭＳ 明朝" charset="0"/>
              </a:rPr>
              <a:t>’</a:t>
            </a:r>
            <a:r>
              <a:rPr lang="en-US" altLang="ja-JP" b="1" dirty="0" smtClean="0">
                <a:latin typeface="Times New Roman" charset="0"/>
                <a:cs typeface="Times New Roman" charset="0"/>
              </a:rPr>
              <a:t>t </a:t>
            </a:r>
            <a:r>
              <a:rPr lang="en-US" altLang="ja-JP" b="1" dirty="0">
                <a:latin typeface="Times New Roman" charset="0"/>
                <a:cs typeface="Times New Roman" charset="0"/>
              </a:rPr>
              <a:t>really considered politics. It just </a:t>
            </a:r>
            <a:r>
              <a:rPr lang="en-US" altLang="ja-JP" b="1" dirty="0" smtClean="0">
                <a:latin typeface="Times New Roman" charset="0"/>
                <a:cs typeface="Times New Roman" charset="0"/>
              </a:rPr>
              <a:t>doesn</a:t>
            </a:r>
            <a:r>
              <a:rPr lang="en-US" altLang="ja-JP" b="1" dirty="0" smtClean="0">
                <a:latin typeface="Times New Roman" charset="0"/>
                <a:ea typeface="ＭＳ 明朝" charset="0"/>
                <a:cs typeface="ＭＳ 明朝" charset="0"/>
              </a:rPr>
              <a:t>’</a:t>
            </a:r>
            <a:r>
              <a:rPr lang="en-US" altLang="ja-JP" b="1" dirty="0" smtClean="0">
                <a:latin typeface="Times New Roman" charset="0"/>
                <a:cs typeface="Times New Roman" charset="0"/>
              </a:rPr>
              <a:t>t </a:t>
            </a:r>
            <a:r>
              <a:rPr lang="en-US" altLang="ja-JP" b="1" dirty="0">
                <a:latin typeface="Times New Roman" charset="0"/>
                <a:cs typeface="Times New Roman" charset="0"/>
              </a:rPr>
              <a:t>excite me much.</a:t>
            </a:r>
            <a:r>
              <a:rPr lang="ja-JP" altLang="en-US" b="1" dirty="0">
                <a:latin typeface="Times New Roman" charset="0"/>
                <a:ea typeface="ＭＳ 明朝" charset="0"/>
                <a:cs typeface="ＭＳ 明朝" charset="0"/>
              </a:rPr>
              <a:t>”</a:t>
            </a:r>
            <a:endParaRPr lang="en-US" altLang="ja-JP" b="1" dirty="0">
              <a:latin typeface="Times New Roman" charset="0"/>
              <a:cs typeface="Times New Roman" charset="0"/>
            </a:endParaRPr>
          </a:p>
          <a:p>
            <a:pPr marL="639763" lvl="1" indent="-273050" eaLnBrk="1" hangingPunct="1">
              <a:buClrTx/>
              <a:buFont typeface="Wingdings" charset="0"/>
              <a:buChar char="§"/>
            </a:pPr>
            <a:r>
              <a:rPr lang="en-US" sz="2000" b="1" dirty="0">
                <a:latin typeface="Times New Roman" charset="0"/>
                <a:cs typeface="Times New Roman" charset="0"/>
              </a:rPr>
              <a:t>Foreclosure: no exploration, but commitment </a:t>
            </a:r>
            <a:r>
              <a:rPr lang="en-US" sz="2000" b="1" dirty="0" smtClean="0">
                <a:latin typeface="Times New Roman" charset="0"/>
                <a:cs typeface="Times New Roman" charset="0"/>
              </a:rPr>
              <a:t>(-,+)</a:t>
            </a:r>
            <a:endParaRPr lang="en-US" sz="2000" b="1" dirty="0">
              <a:latin typeface="Times New Roman" charset="0"/>
              <a:cs typeface="Times New Roman" charset="0"/>
            </a:endParaRPr>
          </a:p>
          <a:p>
            <a:pPr marL="914400" lvl="2" indent="-228600" eaLnBrk="1" hangingPunct="1">
              <a:buFont typeface="Wingdings" charset="0"/>
              <a:buChar char="§"/>
            </a:pPr>
            <a:r>
              <a:rPr lang="ja-JP" altLang="en-US" b="1" dirty="0">
                <a:latin typeface="Times New Roman" charset="0"/>
                <a:ea typeface="ＭＳ 明朝" charset="0"/>
                <a:cs typeface="ＭＳ 明朝" charset="0"/>
              </a:rPr>
              <a:t>“</a:t>
            </a:r>
            <a:r>
              <a:rPr lang="en-US" altLang="ja-JP" b="1" dirty="0">
                <a:latin typeface="Times New Roman" charset="0"/>
                <a:cs typeface="Times New Roman" charset="0"/>
              </a:rPr>
              <a:t>My parents decided a long time ago what I should go into for employment and </a:t>
            </a:r>
            <a:r>
              <a:rPr lang="en-US" altLang="ja-JP" b="1" dirty="0" smtClean="0">
                <a:latin typeface="Times New Roman" charset="0"/>
                <a:cs typeface="Times New Roman" charset="0"/>
              </a:rPr>
              <a:t>I</a:t>
            </a:r>
            <a:r>
              <a:rPr lang="en-US" altLang="ja-JP" b="1" dirty="0" smtClean="0">
                <a:latin typeface="Times New Roman" charset="0"/>
                <a:ea typeface="ＭＳ 明朝" charset="0"/>
                <a:cs typeface="ＭＳ 明朝" charset="0"/>
              </a:rPr>
              <a:t>’</a:t>
            </a:r>
            <a:r>
              <a:rPr lang="en-US" altLang="ja-JP" b="1" dirty="0" smtClean="0">
                <a:latin typeface="Times New Roman" charset="0"/>
                <a:cs typeface="Times New Roman" charset="0"/>
              </a:rPr>
              <a:t>m </a:t>
            </a:r>
            <a:r>
              <a:rPr lang="en-US" altLang="ja-JP" b="1" dirty="0">
                <a:latin typeface="Times New Roman" charset="0"/>
                <a:cs typeface="Times New Roman" charset="0"/>
              </a:rPr>
              <a:t>following through with their plans.</a:t>
            </a:r>
            <a:r>
              <a:rPr lang="ja-JP" altLang="en-US" b="1" dirty="0">
                <a:latin typeface="Times New Roman" charset="0"/>
                <a:ea typeface="ＭＳ 明朝" charset="0"/>
                <a:cs typeface="ＭＳ 明朝" charset="0"/>
              </a:rPr>
              <a:t>”</a:t>
            </a:r>
            <a:endParaRPr lang="en-US" altLang="ja-JP" b="1" dirty="0">
              <a:latin typeface="Times New Roman" charset="0"/>
              <a:cs typeface="Times New Roman" charset="0"/>
            </a:endParaRPr>
          </a:p>
          <a:p>
            <a:pPr marL="639763" lvl="1" indent="-273050" eaLnBrk="1" hangingPunct="1">
              <a:buClrTx/>
              <a:buFont typeface="Wingdings" charset="0"/>
              <a:buChar char="§"/>
            </a:pPr>
            <a:r>
              <a:rPr lang="en-US" sz="2000" b="1" dirty="0">
                <a:latin typeface="Times New Roman" charset="0"/>
                <a:cs typeface="Times New Roman" charset="0"/>
              </a:rPr>
              <a:t>Moratorium: exploration without </a:t>
            </a:r>
            <a:r>
              <a:rPr lang="en-US" sz="2000" b="1" dirty="0" smtClean="0">
                <a:latin typeface="Times New Roman" charset="0"/>
                <a:cs typeface="Times New Roman" charset="0"/>
              </a:rPr>
              <a:t>commitment (+,-)</a:t>
            </a:r>
            <a:endParaRPr lang="en-US" sz="2000" b="1" dirty="0">
              <a:latin typeface="Times New Roman" charset="0"/>
              <a:cs typeface="Times New Roman" charset="0"/>
              <a:sym typeface="Symbol" charset="0"/>
            </a:endParaRPr>
          </a:p>
          <a:p>
            <a:pPr marL="914400" lvl="2" indent="-228600" eaLnBrk="1" hangingPunct="1">
              <a:buFont typeface="Wingdings" charset="0"/>
              <a:buChar char="§"/>
            </a:pPr>
            <a:r>
              <a:rPr lang="ja-JP" altLang="en-US" b="1" dirty="0">
                <a:latin typeface="Times New Roman" charset="0"/>
                <a:ea typeface="ＭＳ 明朝" charset="0"/>
                <a:cs typeface="ＭＳ 明朝" charset="0"/>
              </a:rPr>
              <a:t>“</a:t>
            </a:r>
            <a:r>
              <a:rPr lang="en-US" altLang="ja-JP" b="1" dirty="0">
                <a:latin typeface="Times New Roman" charset="0"/>
                <a:cs typeface="Times New Roman" charset="0"/>
              </a:rPr>
              <a:t>Religion is confusing to me right now. I keep changing my views on what is right and wrong for me.</a:t>
            </a:r>
            <a:r>
              <a:rPr lang="ja-JP" altLang="en-US" b="1" dirty="0">
                <a:latin typeface="Times New Roman" charset="0"/>
                <a:ea typeface="ＭＳ 明朝" charset="0"/>
                <a:cs typeface="ＭＳ 明朝" charset="0"/>
              </a:rPr>
              <a:t>”</a:t>
            </a:r>
            <a:endParaRPr lang="en-US" altLang="ja-JP" b="1" dirty="0">
              <a:latin typeface="Times New Roman" charset="0"/>
              <a:cs typeface="Times New Roman" charset="0"/>
            </a:endParaRPr>
          </a:p>
          <a:p>
            <a:pPr marL="639763" lvl="1" indent="-273050" eaLnBrk="1" hangingPunct="1">
              <a:buClrTx/>
              <a:buFont typeface="Wingdings" charset="0"/>
              <a:buChar char="§"/>
            </a:pPr>
            <a:r>
              <a:rPr lang="en-US" sz="2000" b="1" dirty="0">
                <a:latin typeface="Times New Roman" charset="0"/>
                <a:cs typeface="Times New Roman" charset="0"/>
              </a:rPr>
              <a:t>Achievement: exploration and </a:t>
            </a:r>
            <a:r>
              <a:rPr lang="en-US" sz="2000" b="1" dirty="0" smtClean="0">
                <a:latin typeface="Times New Roman" charset="0"/>
                <a:cs typeface="Times New Roman" charset="0"/>
              </a:rPr>
              <a:t>commitment (+,+)</a:t>
            </a:r>
            <a:endParaRPr lang="en-US" sz="2000" b="1" dirty="0">
              <a:latin typeface="Times New Roman" charset="0"/>
              <a:cs typeface="Times New Roman" charset="0"/>
              <a:sym typeface="Symbol" charset="0"/>
            </a:endParaRPr>
          </a:p>
          <a:p>
            <a:pPr marL="914400" lvl="2" indent="-228600" eaLnBrk="1" hangingPunct="1">
              <a:buFont typeface="Wingdings" charset="0"/>
              <a:buChar char="§"/>
            </a:pPr>
            <a:r>
              <a:rPr lang="ja-JP" altLang="en-US" b="1" dirty="0">
                <a:latin typeface="Times New Roman" charset="0"/>
                <a:ea typeface="ＭＳ 明朝" charset="0"/>
                <a:cs typeface="ＭＳ 明朝" charset="0"/>
                <a:sym typeface="Symbol" charset="0"/>
              </a:rPr>
              <a:t>“</a:t>
            </a:r>
            <a:r>
              <a:rPr lang="en-US" altLang="ja-JP" b="1" dirty="0">
                <a:latin typeface="Times New Roman" charset="0"/>
                <a:cs typeface="Times New Roman" charset="0"/>
                <a:sym typeface="Symbol" charset="0"/>
              </a:rPr>
              <a:t>It took me a while to figure it out, but now I really know what I want for a career.</a:t>
            </a:r>
            <a:r>
              <a:rPr lang="ja-JP" altLang="en-US" b="1" dirty="0">
                <a:latin typeface="Times New Roman" charset="0"/>
                <a:ea typeface="ＭＳ 明朝" charset="0"/>
                <a:cs typeface="ＭＳ 明朝" charset="0"/>
                <a:sym typeface="Symbol" charset="0"/>
              </a:rPr>
              <a:t>”</a:t>
            </a:r>
            <a:endParaRPr lang="en-US" b="1" dirty="0">
              <a:latin typeface="Times New Roman" charset="0"/>
              <a:cs typeface="Times New Roman" charset="0"/>
              <a:sym typeface="Symbol" charset="0"/>
            </a:endParaRPr>
          </a:p>
        </p:txBody>
      </p:sp>
      <p:sp>
        <p:nvSpPr>
          <p:cNvPr id="2048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612D9145-A056-3E47-8EAE-BC29AD7957DA}" type="slidenum">
              <a:rPr lang="en-US" sz="1200" b="1">
                <a:solidFill>
                  <a:srgbClr val="FFFFFF"/>
                </a:solidFill>
              </a:rPr>
              <a:pPr algn="ctr" eaLnBrk="1" hangingPunct="1">
                <a:lnSpc>
                  <a:spcPct val="80000"/>
                </a:lnSpc>
              </a:pPr>
              <a:t>13</a:t>
            </a:fld>
            <a:endParaRPr lang="en-US" sz="1200" b="1">
              <a:solidFill>
                <a:srgbClr val="FFFFFF"/>
              </a:solidFill>
            </a:endParaRPr>
          </a:p>
        </p:txBody>
      </p:sp>
    </p:spTree>
    <p:extLst>
      <p:ext uri="{BB962C8B-B14F-4D97-AF65-F5344CB8AC3E}">
        <p14:creationId xmlns:p14="http://schemas.microsoft.com/office/powerpoint/2010/main" val="35183664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467544" y="548680"/>
            <a:ext cx="8229600" cy="1143000"/>
          </a:xfrm>
        </p:spPr>
        <p:txBody>
          <a:bodyPr wrap="square" lIns="91440" tIns="45720" rIns="91440" bIns="45720" numCol="1" anchorCtr="0" compatLnSpc="1">
            <a:prstTxWarp prst="textNoShape">
              <a:avLst/>
            </a:prstTxWarp>
            <a:noAutofit/>
          </a:bodyPr>
          <a:lstStyle/>
          <a:p>
            <a:pPr algn="ctr"/>
            <a:r>
              <a:rPr lang="en-US" sz="3600" b="1" dirty="0" smtClean="0">
                <a:effectLst/>
                <a:latin typeface="Times New Roman" pitchFamily="18" charset="0"/>
                <a:cs typeface="Times New Roman" pitchFamily="18" charset="0"/>
              </a:rPr>
              <a:t>Diffusion ***</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14</a:t>
            </a:fld>
            <a:endParaRPr lang="en-US" sz="1200">
              <a:solidFill>
                <a:schemeClr val="bg2">
                  <a:shade val="50000"/>
                  <a:satMod val="200000"/>
                </a:schemeClr>
              </a:solidFill>
              <a:latin typeface="Tahoma" charset="0"/>
            </a:endParaRPr>
          </a:p>
        </p:txBody>
      </p:sp>
      <p:graphicFrame>
        <p:nvGraphicFramePr>
          <p:cNvPr id="5" name="Chart 4"/>
          <p:cNvGraphicFramePr>
            <a:graphicFrameLocks/>
          </p:cNvGraphicFramePr>
          <p:nvPr>
            <p:extLst>
              <p:ext uri="{D42A27DB-BD31-4B8C-83A1-F6EECF244321}">
                <p14:modId xmlns:p14="http://schemas.microsoft.com/office/powerpoint/2010/main" val="1828498076"/>
              </p:ext>
            </p:extLst>
          </p:nvPr>
        </p:nvGraphicFramePr>
        <p:xfrm>
          <a:off x="1547664" y="1412776"/>
          <a:ext cx="5708650" cy="386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0141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p:txBody>
          <a:bodyPr wrap="square" lIns="91440" tIns="45720" rIns="91440" bIns="45720" numCol="1" anchorCtr="0" compatLnSpc="1">
            <a:prstTxWarp prst="textNoShape">
              <a:avLst/>
            </a:prstTxWarp>
            <a:noAutofit/>
          </a:bodyPr>
          <a:lstStyle/>
          <a:p>
            <a:pPr algn="ctr"/>
            <a:r>
              <a:rPr lang="en-US" sz="3600" b="1" dirty="0" smtClean="0">
                <a:latin typeface="Times New Roman" pitchFamily="18" charset="0"/>
                <a:cs typeface="Times New Roman" pitchFamily="18" charset="0"/>
              </a:rPr>
              <a:t>Foreclosure **</a:t>
            </a:r>
            <a:endParaRPr lang="en-US" sz="3600" b="1" dirty="0" smtClean="0">
              <a:effectLst/>
              <a:latin typeface="Times New Roman" pitchFamily="18" charset="0"/>
              <a:cs typeface="Times New Roman" pitchFamily="18" charset="0"/>
            </a:endParaRP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15</a:t>
            </a:fld>
            <a:endParaRPr lang="en-US" sz="1200">
              <a:solidFill>
                <a:schemeClr val="bg2">
                  <a:shade val="50000"/>
                  <a:satMod val="200000"/>
                </a:schemeClr>
              </a:solidFill>
              <a:latin typeface="Tahoma" charset="0"/>
            </a:endParaRPr>
          </a:p>
        </p:txBody>
      </p:sp>
      <p:graphicFrame>
        <p:nvGraphicFramePr>
          <p:cNvPr id="6" name="Chart 5"/>
          <p:cNvGraphicFramePr/>
          <p:nvPr>
            <p:extLst>
              <p:ext uri="{D42A27DB-BD31-4B8C-83A1-F6EECF244321}">
                <p14:modId xmlns:p14="http://schemas.microsoft.com/office/powerpoint/2010/main" val="2412051051"/>
              </p:ext>
            </p:extLst>
          </p:nvPr>
        </p:nvGraphicFramePr>
        <p:xfrm>
          <a:off x="1475656" y="1484784"/>
          <a:ext cx="5632450"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9057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p:txBody>
          <a:bodyPr wrap="square" lIns="91440" tIns="45720" rIns="91440" bIns="45720" numCol="1" anchorCtr="0" compatLnSpc="1">
            <a:prstTxWarp prst="textNoShape">
              <a:avLst/>
            </a:prstTxWarp>
            <a:noAutofit/>
          </a:bodyPr>
          <a:lstStyle/>
          <a:p>
            <a:pPr algn="ctr"/>
            <a:r>
              <a:rPr lang="en-US" sz="3600" b="1" dirty="0" smtClean="0">
                <a:effectLst/>
                <a:latin typeface="Times New Roman" pitchFamily="18" charset="0"/>
                <a:cs typeface="Times New Roman" pitchFamily="18" charset="0"/>
              </a:rPr>
              <a:t>Moratorium **</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16</a:t>
            </a:fld>
            <a:endParaRPr lang="en-US" sz="1200">
              <a:solidFill>
                <a:schemeClr val="bg2">
                  <a:shade val="50000"/>
                  <a:satMod val="200000"/>
                </a:schemeClr>
              </a:solidFill>
              <a:latin typeface="Tahoma" charset="0"/>
            </a:endParaRPr>
          </a:p>
        </p:txBody>
      </p:sp>
      <p:graphicFrame>
        <p:nvGraphicFramePr>
          <p:cNvPr id="6" name="Chart 5"/>
          <p:cNvGraphicFramePr/>
          <p:nvPr>
            <p:extLst>
              <p:ext uri="{D42A27DB-BD31-4B8C-83A1-F6EECF244321}">
                <p14:modId xmlns:p14="http://schemas.microsoft.com/office/powerpoint/2010/main" val="3066150646"/>
              </p:ext>
            </p:extLst>
          </p:nvPr>
        </p:nvGraphicFramePr>
        <p:xfrm>
          <a:off x="1763688" y="1556792"/>
          <a:ext cx="5632450" cy="363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9057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p:txBody>
          <a:bodyPr wrap="square" lIns="91440" tIns="45720" rIns="91440" bIns="45720" numCol="1" anchorCtr="0" compatLnSpc="1">
            <a:prstTxWarp prst="textNoShape">
              <a:avLst/>
            </a:prstTxWarp>
            <a:noAutofit/>
          </a:bodyPr>
          <a:lstStyle/>
          <a:p>
            <a:pPr algn="ctr"/>
            <a:r>
              <a:rPr lang="en-US" sz="3600" b="1" dirty="0" smtClean="0">
                <a:effectLst/>
                <a:latin typeface="Times New Roman" pitchFamily="18" charset="0"/>
                <a:cs typeface="Times New Roman" pitchFamily="18" charset="0"/>
              </a:rPr>
              <a:t>Achievement</a:t>
            </a:r>
            <a:br>
              <a:rPr lang="en-US" sz="3600" b="1" dirty="0" smtClean="0">
                <a:effectLst/>
                <a:latin typeface="Times New Roman" pitchFamily="18" charset="0"/>
                <a:cs typeface="Times New Roman" pitchFamily="18" charset="0"/>
              </a:rPr>
            </a:br>
            <a:r>
              <a:rPr lang="en-US" sz="3600" b="1" dirty="0" smtClean="0">
                <a:latin typeface="Times New Roman" pitchFamily="18" charset="0"/>
                <a:cs typeface="Times New Roman" pitchFamily="18" charset="0"/>
              </a:rPr>
              <a:t>(Pre-Mid **)</a:t>
            </a:r>
            <a:endParaRPr lang="en-US" sz="3600" b="1" dirty="0" smtClean="0">
              <a:effectLst/>
              <a:latin typeface="Times New Roman" pitchFamily="18" charset="0"/>
              <a:cs typeface="Times New Roman" pitchFamily="18" charset="0"/>
            </a:endParaRP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17</a:t>
            </a:fld>
            <a:endParaRPr lang="en-US" sz="1200">
              <a:solidFill>
                <a:schemeClr val="bg2">
                  <a:shade val="50000"/>
                  <a:satMod val="200000"/>
                </a:schemeClr>
              </a:solidFill>
              <a:latin typeface="Tahoma" charset="0"/>
            </a:endParaRPr>
          </a:p>
        </p:txBody>
      </p:sp>
      <p:graphicFrame>
        <p:nvGraphicFramePr>
          <p:cNvPr id="6" name="Chart 5"/>
          <p:cNvGraphicFramePr/>
          <p:nvPr>
            <p:extLst>
              <p:ext uri="{D42A27DB-BD31-4B8C-83A1-F6EECF244321}">
                <p14:modId xmlns:p14="http://schemas.microsoft.com/office/powerpoint/2010/main" val="2965444945"/>
              </p:ext>
            </p:extLst>
          </p:nvPr>
        </p:nvGraphicFramePr>
        <p:xfrm>
          <a:off x="1619672" y="1556792"/>
          <a:ext cx="5645150" cy="375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790575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611560" y="260648"/>
            <a:ext cx="8229600" cy="1143000"/>
          </a:xfrm>
        </p:spPr>
        <p:txBody>
          <a:bodyPr wrap="square" lIns="91440" tIns="45720" rIns="91440" bIns="45720" numCol="1" anchorCtr="0" compatLnSpc="1">
            <a:prstTxWarp prst="textNoShape">
              <a:avLst/>
            </a:prstTxWarp>
            <a:noAutofit/>
          </a:bodyPr>
          <a:lstStyle/>
          <a:p>
            <a:pPr algn="ctr"/>
            <a:r>
              <a:rPr lang="en-US" sz="3600" b="1" dirty="0" smtClean="0">
                <a:effectLst/>
                <a:latin typeface="Times New Roman" pitchFamily="18" charset="0"/>
                <a:cs typeface="Times New Roman" pitchFamily="18" charset="0"/>
              </a:rPr>
              <a:t/>
            </a:r>
            <a:br>
              <a:rPr lang="en-US" sz="3600" b="1" dirty="0" smtClean="0">
                <a:effectLst/>
                <a:latin typeface="Times New Roman" pitchFamily="18" charset="0"/>
                <a:cs typeface="Times New Roman" pitchFamily="18" charset="0"/>
              </a:rPr>
            </a:br>
            <a:r>
              <a:rPr lang="en-US" sz="3600" b="1" dirty="0" err="1" smtClean="0">
                <a:latin typeface="Times New Roman" pitchFamily="18" charset="0"/>
                <a:cs typeface="Times New Roman" pitchFamily="18" charset="0"/>
              </a:rPr>
              <a:t>Schutte</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Self-Report </a:t>
            </a:r>
            <a:r>
              <a:rPr lang="en-US" sz="3600" b="1" dirty="0" smtClean="0">
                <a:latin typeface="Times New Roman" pitchFamily="18" charset="0"/>
                <a:cs typeface="Times New Roman" pitchFamily="18" charset="0"/>
              </a:rPr>
              <a:t>Inventory</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Emotional </a:t>
            </a:r>
            <a:r>
              <a:rPr lang="en-US" sz="3600" b="1" dirty="0">
                <a:latin typeface="Times New Roman" pitchFamily="18" charset="0"/>
                <a:cs typeface="Times New Roman" pitchFamily="18" charset="0"/>
              </a:rPr>
              <a:t>Awareness Measure</a:t>
            </a:r>
            <a:br>
              <a:rPr lang="en-US" sz="3600" b="1" dirty="0">
                <a:latin typeface="Times New Roman" pitchFamily="18" charset="0"/>
                <a:cs typeface="Times New Roman" pitchFamily="18" charset="0"/>
              </a:rPr>
            </a:br>
            <a:endParaRPr lang="en-US" sz="3600" b="1" dirty="0" smtClean="0">
              <a:effectLst/>
              <a:latin typeface="Times New Roman" pitchFamily="18" charset="0"/>
              <a:cs typeface="Times New Roman" pitchFamily="18" charset="0"/>
            </a:endParaRP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18</a:t>
            </a:fld>
            <a:endParaRPr lang="en-US" sz="1200">
              <a:solidFill>
                <a:schemeClr val="bg2">
                  <a:shade val="50000"/>
                  <a:satMod val="200000"/>
                </a:schemeClr>
              </a:solidFill>
              <a:latin typeface="Tahoma" charset="0"/>
            </a:endParaRPr>
          </a:p>
        </p:txBody>
      </p:sp>
      <p:sp>
        <p:nvSpPr>
          <p:cNvPr id="2" name="TextBox 1"/>
          <p:cNvSpPr txBox="1"/>
          <p:nvPr/>
        </p:nvSpPr>
        <p:spPr>
          <a:xfrm>
            <a:off x="1187624" y="1628800"/>
            <a:ext cx="6264696" cy="4524315"/>
          </a:xfrm>
          <a:prstGeom prst="rect">
            <a:avLst/>
          </a:prstGeom>
          <a:noFill/>
        </p:spPr>
        <p:txBody>
          <a:bodyPr wrap="square" numCol="1" rtlCol="0">
            <a:spAutoFit/>
          </a:bodyPr>
          <a:lstStyle/>
          <a:p>
            <a:pPr marL="285750" indent="-285750">
              <a:buFont typeface="Arial"/>
              <a:buChar char="•"/>
            </a:pPr>
            <a:r>
              <a:rPr lang="en-US" b="1" dirty="0"/>
              <a:t>A</a:t>
            </a:r>
            <a:r>
              <a:rPr lang="en-US" b="1" dirty="0" smtClean="0"/>
              <a:t>ppraisal </a:t>
            </a:r>
            <a:r>
              <a:rPr lang="en-US" b="1" dirty="0"/>
              <a:t>and </a:t>
            </a:r>
            <a:r>
              <a:rPr lang="en-US" b="1" dirty="0" smtClean="0"/>
              <a:t>Expression</a:t>
            </a:r>
          </a:p>
          <a:p>
            <a:pPr marL="742950" lvl="1" indent="-285750">
              <a:buFont typeface="Arial"/>
              <a:buChar char="•"/>
            </a:pPr>
            <a:r>
              <a:rPr lang="en-US" dirty="0" smtClean="0"/>
              <a:t>Other </a:t>
            </a:r>
            <a:r>
              <a:rPr lang="en-US" dirty="0"/>
              <a:t>people find it easy to confide in </a:t>
            </a:r>
            <a:r>
              <a:rPr lang="en-US" dirty="0" smtClean="0"/>
              <a:t>me</a:t>
            </a:r>
          </a:p>
          <a:p>
            <a:pPr marL="742950" lvl="1" indent="-285750">
              <a:buFont typeface="Arial"/>
              <a:buChar char="•"/>
            </a:pPr>
            <a:r>
              <a:rPr lang="en-US" dirty="0" smtClean="0"/>
              <a:t>Some </a:t>
            </a:r>
            <a:r>
              <a:rPr lang="en-US" dirty="0"/>
              <a:t>of the major events of my life have led me to re-evaluate what is important and not </a:t>
            </a:r>
            <a:r>
              <a:rPr lang="en-US" dirty="0" smtClean="0"/>
              <a:t>important</a:t>
            </a:r>
          </a:p>
          <a:p>
            <a:pPr marL="742950" lvl="1" indent="-285750">
              <a:buFont typeface="Arial"/>
              <a:buChar char="•"/>
            </a:pPr>
            <a:r>
              <a:rPr lang="en-US" dirty="0" smtClean="0"/>
              <a:t>I </a:t>
            </a:r>
            <a:r>
              <a:rPr lang="en-US" dirty="0"/>
              <a:t>am aware of my emotions as I experience </a:t>
            </a:r>
            <a:r>
              <a:rPr lang="en-US" dirty="0" smtClean="0"/>
              <a:t>them</a:t>
            </a:r>
          </a:p>
          <a:p>
            <a:pPr marL="285750" indent="-285750">
              <a:buFont typeface="Arial"/>
              <a:buChar char="•"/>
            </a:pPr>
            <a:r>
              <a:rPr lang="en-US" b="1" dirty="0" smtClean="0"/>
              <a:t>Regulation</a:t>
            </a:r>
          </a:p>
          <a:p>
            <a:pPr marL="742950" lvl="1" indent="-285750">
              <a:buFont typeface="Arial"/>
              <a:buChar char="•"/>
            </a:pPr>
            <a:r>
              <a:rPr lang="en-US" dirty="0" smtClean="0"/>
              <a:t>I </a:t>
            </a:r>
            <a:r>
              <a:rPr lang="en-US" dirty="0"/>
              <a:t>seek out activities that make me </a:t>
            </a:r>
            <a:r>
              <a:rPr lang="en-US" dirty="0" smtClean="0"/>
              <a:t>happy</a:t>
            </a:r>
            <a:endParaRPr lang="en-US" dirty="0"/>
          </a:p>
          <a:p>
            <a:pPr marL="742950" lvl="1" indent="-285750">
              <a:buFont typeface="Arial"/>
              <a:buChar char="•"/>
            </a:pPr>
            <a:r>
              <a:rPr lang="en-US" dirty="0" smtClean="0"/>
              <a:t>When </a:t>
            </a:r>
            <a:r>
              <a:rPr lang="en-US" dirty="0"/>
              <a:t>I am in a positive mood, solving problems is easy for </a:t>
            </a:r>
            <a:r>
              <a:rPr lang="en-US" dirty="0" smtClean="0"/>
              <a:t>me</a:t>
            </a:r>
            <a:endParaRPr lang="en-US" dirty="0"/>
          </a:p>
          <a:p>
            <a:pPr marL="742950" lvl="1" indent="-285750">
              <a:buFont typeface="Arial"/>
              <a:buChar char="•"/>
            </a:pPr>
            <a:r>
              <a:rPr lang="en-US" dirty="0" smtClean="0"/>
              <a:t>I </a:t>
            </a:r>
            <a:r>
              <a:rPr lang="en-US" dirty="0"/>
              <a:t>have control over my </a:t>
            </a:r>
            <a:r>
              <a:rPr lang="en-US" dirty="0" smtClean="0"/>
              <a:t>emotions</a:t>
            </a:r>
            <a:endParaRPr lang="en-US" dirty="0"/>
          </a:p>
          <a:p>
            <a:pPr marL="285750" indent="-285750">
              <a:buFont typeface="Arial"/>
              <a:buChar char="•"/>
            </a:pPr>
            <a:r>
              <a:rPr lang="en-US" b="1" dirty="0" smtClean="0"/>
              <a:t>Utilization</a:t>
            </a:r>
          </a:p>
          <a:p>
            <a:pPr marL="742950" lvl="1" indent="-285750">
              <a:buFont typeface="Arial"/>
              <a:buChar char="•"/>
            </a:pPr>
            <a:r>
              <a:rPr lang="en-US" dirty="0" smtClean="0"/>
              <a:t>I </a:t>
            </a:r>
            <a:r>
              <a:rPr lang="en-US" dirty="0"/>
              <a:t>am aware of the non-verbal messages other people </a:t>
            </a:r>
            <a:r>
              <a:rPr lang="en-US" dirty="0" smtClean="0"/>
              <a:t>send</a:t>
            </a:r>
            <a:endParaRPr lang="en-US" dirty="0"/>
          </a:p>
          <a:p>
            <a:pPr marL="742950" lvl="1" indent="-285750">
              <a:buFont typeface="Arial"/>
              <a:buChar char="•"/>
            </a:pPr>
            <a:r>
              <a:rPr lang="en-US" dirty="0" smtClean="0"/>
              <a:t>When </a:t>
            </a:r>
            <a:r>
              <a:rPr lang="en-US" dirty="0"/>
              <a:t>I feel a change in emotions, I tend to come up with new </a:t>
            </a:r>
            <a:r>
              <a:rPr lang="en-US" dirty="0" smtClean="0"/>
              <a:t>ideas</a:t>
            </a:r>
            <a:endParaRPr lang="en-US" dirty="0"/>
          </a:p>
          <a:p>
            <a:pPr marL="742950" lvl="1" indent="-285750">
              <a:buFont typeface="Arial"/>
              <a:buChar char="•"/>
            </a:pPr>
            <a:r>
              <a:rPr lang="en-US" dirty="0" smtClean="0"/>
              <a:t>When </a:t>
            </a:r>
            <a:r>
              <a:rPr lang="en-US" dirty="0"/>
              <a:t>I am faced with a challenge, I give up because I believe I will </a:t>
            </a:r>
            <a:r>
              <a:rPr lang="en-US" dirty="0" smtClean="0"/>
              <a:t>fail (Reverse Coded)</a:t>
            </a:r>
            <a:endParaRPr lang="en-US" dirty="0"/>
          </a:p>
        </p:txBody>
      </p:sp>
    </p:spTree>
    <p:extLst>
      <p:ext uri="{BB962C8B-B14F-4D97-AF65-F5344CB8AC3E}">
        <p14:creationId xmlns:p14="http://schemas.microsoft.com/office/powerpoint/2010/main" val="14694159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p:txBody>
          <a:bodyPr wrap="square" lIns="91440" tIns="45720" rIns="91440" bIns="45720" numCol="1" anchorCtr="0" compatLnSpc="1">
            <a:prstTxWarp prst="textNoShape">
              <a:avLst/>
            </a:prstTxWarp>
            <a:noAutofit/>
          </a:bodyPr>
          <a:lstStyle/>
          <a:p>
            <a:pPr algn="ctr">
              <a:defRPr sz="1800" b="1" i="0" u="none" strike="noStrike" kern="1200" baseline="0">
                <a:solidFill>
                  <a:prstClr val="black"/>
                </a:solidFill>
                <a:latin typeface="+mn-lt"/>
                <a:ea typeface="+mn-ea"/>
                <a:cs typeface="+mn-cs"/>
              </a:defRPr>
            </a:pPr>
            <a:r>
              <a:rPr lang="en-US" sz="3600" b="1" dirty="0">
                <a:solidFill>
                  <a:prstClr val="black"/>
                </a:solidFill>
              </a:rPr>
              <a:t>Appraisal &amp; Expression * </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19</a:t>
            </a:fld>
            <a:endParaRPr lang="en-US" sz="1200">
              <a:solidFill>
                <a:schemeClr val="bg2">
                  <a:shade val="50000"/>
                  <a:satMod val="200000"/>
                </a:schemeClr>
              </a:solidFill>
              <a:latin typeface="Tahoma" charset="0"/>
            </a:endParaRPr>
          </a:p>
        </p:txBody>
      </p:sp>
      <p:graphicFrame>
        <p:nvGraphicFramePr>
          <p:cNvPr id="5" name="Chart 4"/>
          <p:cNvGraphicFramePr/>
          <p:nvPr>
            <p:extLst>
              <p:ext uri="{D42A27DB-BD31-4B8C-83A1-F6EECF244321}">
                <p14:modId xmlns:p14="http://schemas.microsoft.com/office/powerpoint/2010/main" val="3631954212"/>
              </p:ext>
            </p:extLst>
          </p:nvPr>
        </p:nvGraphicFramePr>
        <p:xfrm>
          <a:off x="1979712" y="1772816"/>
          <a:ext cx="5256584"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6861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p>
            <a:pPr>
              <a:defRPr/>
            </a:pPr>
            <a:fld id="{49F8C22A-7C4A-4F3E-94BD-EFC4D20959AE}" type="slidenum">
              <a:rPr lang="en-US" sz="1200">
                <a:effectLst>
                  <a:outerShdw blurRad="38100" dist="38100" dir="2700000" algn="tl">
                    <a:srgbClr val="000000"/>
                  </a:outerShdw>
                </a:effectLst>
              </a:rPr>
              <a:pPr>
                <a:defRPr/>
              </a:pPr>
              <a:t>2</a:t>
            </a:fld>
            <a:endParaRPr lang="en-US" sz="1200">
              <a:effectLst>
                <a:outerShdw blurRad="38100" dist="38100" dir="2700000" algn="tl">
                  <a:srgbClr val="000000"/>
                </a:outerShdw>
              </a:effectLst>
            </a:endParaRPr>
          </a:p>
        </p:txBody>
      </p:sp>
      <p:sp>
        <p:nvSpPr>
          <p:cNvPr id="21506" name="Rectangle 2"/>
          <p:cNvSpPr>
            <a:spLocks noGrp="1" noChangeArrowheads="1"/>
          </p:cNvSpPr>
          <p:nvPr>
            <p:ph type="ctrTitle" idx="4294967295"/>
          </p:nvPr>
        </p:nvSpPr>
        <p:spPr>
          <a:xfrm>
            <a:off x="762000" y="1398587"/>
            <a:ext cx="7772400" cy="1470025"/>
          </a:xfrm>
        </p:spPr>
        <p:txBody>
          <a:bodyPr>
            <a:noAutofit/>
          </a:bodyPr>
          <a:lstStyle/>
          <a:p>
            <a:pPr algn="ctr" fontAlgn="auto">
              <a:spcAft>
                <a:spcPts val="0"/>
              </a:spcAft>
              <a:defRPr/>
            </a:pPr>
            <a:r>
              <a:rPr lang="en-US" sz="2200" b="1" dirty="0" smtClean="0">
                <a:solidFill>
                  <a:schemeClr val="tx1"/>
                </a:solidFill>
                <a:effectLst/>
                <a:latin typeface="Times New Roman" pitchFamily="18" charset="0"/>
                <a:cs typeface="Times New Roman" pitchFamily="18" charset="0"/>
              </a:rPr>
              <a:t/>
            </a:r>
            <a:br>
              <a:rPr lang="en-US" sz="2200" b="1" dirty="0" smtClean="0">
                <a:solidFill>
                  <a:schemeClr val="tx1"/>
                </a:solidFill>
                <a:effectLst/>
                <a:latin typeface="Times New Roman" pitchFamily="18" charset="0"/>
                <a:cs typeface="Times New Roman" pitchFamily="18" charset="0"/>
              </a:rPr>
            </a:br>
            <a:r>
              <a:rPr lang="en-US" sz="2200" b="1" dirty="0">
                <a:solidFill>
                  <a:schemeClr val="tx1"/>
                </a:solidFill>
                <a:latin typeface="Times New Roman" pitchFamily="18" charset="0"/>
                <a:cs typeface="Times New Roman" pitchFamily="18" charset="0"/>
              </a:rPr>
              <a:t/>
            </a:r>
            <a:br>
              <a:rPr lang="en-US" sz="2200" b="1" dirty="0">
                <a:solidFill>
                  <a:schemeClr val="tx1"/>
                </a:solidFill>
                <a:latin typeface="Times New Roman" pitchFamily="18" charset="0"/>
                <a:cs typeface="Times New Roman" pitchFamily="18" charset="0"/>
              </a:rPr>
            </a:br>
            <a:r>
              <a:rPr lang="en-US" sz="2200" b="1" dirty="0" smtClean="0">
                <a:solidFill>
                  <a:schemeClr val="tx1"/>
                </a:solidFill>
                <a:latin typeface="Times New Roman" pitchFamily="18" charset="0"/>
                <a:cs typeface="Times New Roman" pitchFamily="18" charset="0"/>
              </a:rPr>
              <a:t/>
            </a:r>
            <a:br>
              <a:rPr lang="en-US" sz="2200" b="1" dirty="0" smtClean="0">
                <a:solidFill>
                  <a:schemeClr val="tx1"/>
                </a:solidFill>
                <a:latin typeface="Times New Roman" pitchFamily="18" charset="0"/>
                <a:cs typeface="Times New Roman" pitchFamily="18" charset="0"/>
              </a:rPr>
            </a:br>
            <a:r>
              <a:rPr lang="en-US" sz="2200" b="1" dirty="0" smtClean="0">
                <a:solidFill>
                  <a:schemeClr val="tx1"/>
                </a:solidFill>
                <a:effectLst/>
                <a:latin typeface="Times New Roman" pitchFamily="18" charset="0"/>
                <a:cs typeface="Times New Roman" pitchFamily="18" charset="0"/>
              </a:rPr>
              <a:t>Students </a:t>
            </a:r>
            <a:r>
              <a:rPr lang="en-US" sz="2200" b="1" dirty="0">
                <a:solidFill>
                  <a:schemeClr val="tx1"/>
                </a:solidFill>
                <a:effectLst/>
                <a:latin typeface="Times New Roman" pitchFamily="18" charset="0"/>
                <a:cs typeface="Times New Roman" pitchFamily="18" charset="0"/>
              </a:rPr>
              <a:t>experience significant changes in their perception of </a:t>
            </a:r>
            <a:r>
              <a:rPr lang="en-US" sz="2200" b="1" dirty="0" smtClean="0">
                <a:solidFill>
                  <a:schemeClr val="tx1"/>
                </a:solidFill>
                <a:effectLst/>
                <a:latin typeface="Times New Roman" pitchFamily="18" charset="0"/>
                <a:cs typeface="Times New Roman" pitchFamily="18" charset="0"/>
              </a:rPr>
              <a:t>life purpose or </a:t>
            </a:r>
            <a:r>
              <a:rPr lang="en-US" sz="2200" b="1" dirty="0" smtClean="0">
                <a:solidFill>
                  <a:schemeClr val="tx1"/>
                </a:solidFill>
                <a:effectLst/>
                <a:latin typeface="Times New Roman" pitchFamily="18" charset="0"/>
                <a:cs typeface="Times New Roman" pitchFamily="18" charset="0"/>
              </a:rPr>
              <a:t>vocational calling </a:t>
            </a:r>
            <a:r>
              <a:rPr lang="en-US" sz="2200" b="1" dirty="0">
                <a:solidFill>
                  <a:schemeClr val="tx1"/>
                </a:solidFill>
                <a:effectLst/>
                <a:latin typeface="Times New Roman" pitchFamily="18" charset="0"/>
                <a:cs typeface="Times New Roman" pitchFamily="18" charset="0"/>
              </a:rPr>
              <a:t>during their sophomore year, when they frequently go through identity crises with their faith and sense of </a:t>
            </a:r>
            <a:r>
              <a:rPr lang="en-US" sz="2200" b="1" dirty="0" smtClean="0">
                <a:solidFill>
                  <a:schemeClr val="tx1"/>
                </a:solidFill>
                <a:effectLst/>
                <a:latin typeface="Times New Roman" pitchFamily="18" charset="0"/>
                <a:cs typeface="Times New Roman" pitchFamily="18" charset="0"/>
              </a:rPr>
              <a:t>life purpose. We </a:t>
            </a:r>
            <a:r>
              <a:rPr lang="en-US" sz="2200" b="1" dirty="0">
                <a:solidFill>
                  <a:schemeClr val="tx1"/>
                </a:solidFill>
                <a:effectLst/>
                <a:latin typeface="Times New Roman" pitchFamily="18" charset="0"/>
                <a:cs typeface="Times New Roman" pitchFamily="18" charset="0"/>
              </a:rPr>
              <a:t>present research </a:t>
            </a:r>
            <a:r>
              <a:rPr lang="en-US" sz="2200" b="1" dirty="0" smtClean="0">
                <a:solidFill>
                  <a:schemeClr val="tx1"/>
                </a:solidFill>
                <a:effectLst/>
                <a:latin typeface="Times New Roman" pitchFamily="18" charset="0"/>
                <a:cs typeface="Times New Roman" pitchFamily="18" charset="0"/>
              </a:rPr>
              <a:t>findings </a:t>
            </a:r>
            <a:r>
              <a:rPr lang="en-US" sz="2200" b="1" dirty="0">
                <a:solidFill>
                  <a:schemeClr val="tx1"/>
                </a:solidFill>
                <a:effectLst/>
                <a:latin typeface="Times New Roman" pitchFamily="18" charset="0"/>
                <a:cs typeface="Times New Roman" pitchFamily="18" charset="0"/>
              </a:rPr>
              <a:t>describing ways that </a:t>
            </a:r>
            <a:r>
              <a:rPr lang="en-US" sz="2200" b="1" dirty="0" smtClean="0">
                <a:solidFill>
                  <a:schemeClr val="tx1"/>
                </a:solidFill>
                <a:effectLst/>
                <a:latin typeface="Times New Roman" pitchFamily="18" charset="0"/>
                <a:cs typeface="Times New Roman" pitchFamily="18" charset="0"/>
              </a:rPr>
              <a:t>universities can </a:t>
            </a:r>
            <a:r>
              <a:rPr lang="en-US" sz="2200" b="1" dirty="0">
                <a:solidFill>
                  <a:schemeClr val="tx1"/>
                </a:solidFill>
                <a:effectLst/>
                <a:latin typeface="Times New Roman" pitchFamily="18" charset="0"/>
                <a:cs typeface="Times New Roman" pitchFamily="18" charset="0"/>
              </a:rPr>
              <a:t>provide students with spiritual mentoring during this pivotal sophomore </a:t>
            </a:r>
            <a:r>
              <a:rPr lang="en-US" sz="2200" b="1" dirty="0" smtClean="0">
                <a:solidFill>
                  <a:schemeClr val="tx1"/>
                </a:solidFill>
                <a:effectLst/>
                <a:latin typeface="Times New Roman" pitchFamily="18" charset="0"/>
                <a:cs typeface="Times New Roman" pitchFamily="18" charset="0"/>
              </a:rPr>
              <a:t>year.</a:t>
            </a:r>
            <a:r>
              <a:rPr lang="en-US" sz="2200" b="1" dirty="0">
                <a:solidFill>
                  <a:schemeClr val="tx1"/>
                </a:solidFill>
                <a:effectLst/>
                <a:latin typeface="Times New Roman" pitchFamily="18" charset="0"/>
                <a:cs typeface="Times New Roman" pitchFamily="18" charset="0"/>
              </a:rPr>
              <a:t/>
            </a:r>
            <a:br>
              <a:rPr lang="en-US" sz="2200" b="1" dirty="0">
                <a:solidFill>
                  <a:schemeClr val="tx1"/>
                </a:solidFill>
                <a:effectLst/>
                <a:latin typeface="Times New Roman" pitchFamily="18" charset="0"/>
                <a:cs typeface="Times New Roman" pitchFamily="18" charset="0"/>
              </a:rPr>
            </a:br>
            <a:endParaRPr lang="en-US" sz="2200" b="1" dirty="0">
              <a:solidFill>
                <a:schemeClr val="tx1"/>
              </a:solidFill>
              <a:effectLst/>
              <a:latin typeface="Times New Roman" pitchFamily="18" charset="0"/>
              <a:cs typeface="Times New Roman" pitchFamily="18" charset="0"/>
            </a:endParaRPr>
          </a:p>
        </p:txBody>
      </p:sp>
      <p:sp>
        <p:nvSpPr>
          <p:cNvPr id="21507" name="Rectangle 3"/>
          <p:cNvSpPr>
            <a:spLocks noGrp="1" noChangeArrowheads="1"/>
          </p:cNvSpPr>
          <p:nvPr>
            <p:ph type="subTitle" idx="4294967295"/>
          </p:nvPr>
        </p:nvSpPr>
        <p:spPr>
          <a:xfrm>
            <a:off x="1403648" y="3789040"/>
            <a:ext cx="6858000" cy="2378075"/>
          </a:xfrm>
        </p:spPr>
        <p:txBody>
          <a:bodyPr>
            <a:normAutofit/>
          </a:bodyPr>
          <a:lstStyle/>
          <a:p>
            <a:pPr marL="457200" indent="-457200" algn="ctr">
              <a:lnSpc>
                <a:spcPct val="90000"/>
              </a:lnSpc>
              <a:buFont typeface="Arial"/>
              <a:buChar char="•"/>
              <a:defRPr/>
            </a:pPr>
            <a:r>
              <a:rPr lang="en-US" sz="2800" b="1" dirty="0" smtClean="0">
                <a:effectLst>
                  <a:outerShdw blurRad="38100" dist="38100" dir="2700000" algn="tl">
                    <a:srgbClr val="C0C0C0"/>
                  </a:outerShdw>
                </a:effectLst>
                <a:latin typeface="Times New Roman" pitchFamily="18" charset="0"/>
                <a:cs typeface="Times New Roman" pitchFamily="18" charset="0"/>
              </a:rPr>
              <a:t>Impact of Study </a:t>
            </a:r>
            <a:r>
              <a:rPr lang="en-US" sz="2800" b="1" dirty="0">
                <a:effectLst>
                  <a:outerShdw blurRad="38100" dist="38100" dir="2700000" algn="tl">
                    <a:srgbClr val="C0C0C0"/>
                  </a:outerShdw>
                </a:effectLst>
                <a:latin typeface="Times New Roman" pitchFamily="18" charset="0"/>
                <a:cs typeface="Times New Roman" pitchFamily="18" charset="0"/>
              </a:rPr>
              <a:t>Abroad </a:t>
            </a:r>
            <a:r>
              <a:rPr lang="en-US" sz="2800" b="1" dirty="0" smtClean="0">
                <a:effectLst>
                  <a:outerShdw blurRad="38100" dist="38100" dir="2700000" algn="tl">
                    <a:srgbClr val="C0C0C0"/>
                  </a:outerShdw>
                </a:effectLst>
                <a:latin typeface="Times New Roman" pitchFamily="18" charset="0"/>
                <a:cs typeface="Times New Roman" pitchFamily="18" charset="0"/>
              </a:rPr>
              <a:t>at Pepperdine</a:t>
            </a:r>
            <a:endParaRPr lang="en-US" sz="2800" b="1" dirty="0">
              <a:effectLst>
                <a:outerShdw blurRad="38100" dist="38100" dir="2700000" algn="tl">
                  <a:srgbClr val="C0C0C0"/>
                </a:outerShdw>
              </a:effectLst>
              <a:latin typeface="Times New Roman" pitchFamily="18" charset="0"/>
              <a:cs typeface="Times New Roman" pitchFamily="18" charset="0"/>
            </a:endParaRPr>
          </a:p>
          <a:p>
            <a:pPr marL="457200" indent="-457200" algn="ctr" fontAlgn="auto">
              <a:lnSpc>
                <a:spcPct val="90000"/>
              </a:lnSpc>
              <a:spcAft>
                <a:spcPts val="0"/>
              </a:spcAft>
              <a:buFont typeface="Arial"/>
              <a:buChar char="•"/>
              <a:defRPr/>
            </a:pPr>
            <a:r>
              <a:rPr lang="en-US" sz="2800" b="1" dirty="0" smtClean="0">
                <a:effectLst>
                  <a:outerShdw blurRad="38100" dist="38100" dir="2700000" algn="tl">
                    <a:srgbClr val="C0C0C0"/>
                  </a:outerShdw>
                </a:effectLst>
                <a:latin typeface="Times New Roman" pitchFamily="18" charset="0"/>
                <a:cs typeface="Times New Roman" pitchFamily="18" charset="0"/>
              </a:rPr>
              <a:t>Pepperdine’s Voyage Project – Longitudinal Study - The Lilly Endowment’s PTEV</a:t>
            </a:r>
          </a:p>
          <a:p>
            <a:pPr marL="457200" indent="-457200" algn="ctr" fontAlgn="auto">
              <a:lnSpc>
                <a:spcPct val="90000"/>
              </a:lnSpc>
              <a:spcAft>
                <a:spcPts val="0"/>
              </a:spcAft>
              <a:buFont typeface="Arial"/>
              <a:buChar char="•"/>
              <a:defRPr/>
            </a:pPr>
            <a:r>
              <a:rPr lang="en-US" sz="2800" b="1" dirty="0" smtClean="0">
                <a:effectLst>
                  <a:outerShdw blurRad="38100" dist="38100" dir="2700000" algn="tl">
                    <a:srgbClr val="C0C0C0"/>
                  </a:outerShdw>
                </a:effectLst>
                <a:latin typeface="Times New Roman" pitchFamily="18" charset="0"/>
                <a:cs typeface="Times New Roman" pitchFamily="18" charset="0"/>
              </a:rPr>
              <a:t>The Sophomore Year Overseas</a:t>
            </a:r>
          </a:p>
        </p:txBody>
      </p:sp>
      <p:sp>
        <p:nvSpPr>
          <p:cNvPr id="18436" name="Text Box 5"/>
          <p:cNvSpPr txBox="1">
            <a:spLocks noChangeArrowheads="1"/>
          </p:cNvSpPr>
          <p:nvPr/>
        </p:nvSpPr>
        <p:spPr bwMode="auto">
          <a:xfrm>
            <a:off x="3159125" y="636588"/>
            <a:ext cx="3213100" cy="584200"/>
          </a:xfrm>
          <a:prstGeom prst="rect">
            <a:avLst/>
          </a:prstGeom>
          <a:noFill/>
          <a:ln w="9525">
            <a:noFill/>
            <a:miter lim="800000"/>
            <a:headEnd/>
            <a:tailEnd/>
          </a:ln>
        </p:spPr>
        <p:txBody>
          <a:bodyPr wrap="none">
            <a:spAutoFit/>
          </a:bodyPr>
          <a:lstStyle/>
          <a:p>
            <a:pPr algn="ctr"/>
            <a:r>
              <a:rPr lang="en-US" sz="3200" b="1" dirty="0">
                <a:solidFill>
                  <a:srgbClr val="000000"/>
                </a:solidFill>
                <a:latin typeface="Times New Roman" pitchFamily="18" charset="0"/>
                <a:cs typeface="Times New Roman" pitchFamily="18" charset="0"/>
              </a:rPr>
              <a:t>Our Presentation</a:t>
            </a:r>
          </a:p>
        </p:txBody>
      </p:sp>
    </p:spTree>
    <p:extLst>
      <p:ext uri="{BB962C8B-B14F-4D97-AF65-F5344CB8AC3E}">
        <p14:creationId xmlns:p14="http://schemas.microsoft.com/office/powerpoint/2010/main" val="38998644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p:txBody>
          <a:bodyPr wrap="square" lIns="91440" tIns="45720" rIns="91440" bIns="45720" numCol="1" anchorCtr="0" compatLnSpc="1">
            <a:prstTxWarp prst="textNoShape">
              <a:avLst/>
            </a:prstTxWarp>
            <a:noAutofit/>
          </a:bodyPr>
          <a:lstStyle/>
          <a:p>
            <a:pPr algn="ctr">
              <a:defRPr sz="1800" b="1" i="0" u="none" strike="noStrike" kern="1200" baseline="0">
                <a:solidFill>
                  <a:prstClr val="black"/>
                </a:solidFill>
                <a:latin typeface="+mn-lt"/>
                <a:ea typeface="+mn-ea"/>
                <a:cs typeface="+mn-cs"/>
              </a:defRPr>
            </a:pPr>
            <a:r>
              <a:rPr lang="en-US" sz="3600" b="1" dirty="0">
                <a:solidFill>
                  <a:prstClr val="black"/>
                </a:solidFill>
              </a:rPr>
              <a:t>Regulation *</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20</a:t>
            </a:fld>
            <a:endParaRPr lang="en-US" sz="1200">
              <a:solidFill>
                <a:schemeClr val="bg2">
                  <a:shade val="50000"/>
                  <a:satMod val="200000"/>
                </a:schemeClr>
              </a:solidFill>
              <a:latin typeface="Tahoma" charset="0"/>
            </a:endParaRPr>
          </a:p>
        </p:txBody>
      </p:sp>
      <p:graphicFrame>
        <p:nvGraphicFramePr>
          <p:cNvPr id="5" name="Chart 4"/>
          <p:cNvGraphicFramePr/>
          <p:nvPr>
            <p:extLst>
              <p:ext uri="{D42A27DB-BD31-4B8C-83A1-F6EECF244321}">
                <p14:modId xmlns:p14="http://schemas.microsoft.com/office/powerpoint/2010/main" val="1000249069"/>
              </p:ext>
            </p:extLst>
          </p:nvPr>
        </p:nvGraphicFramePr>
        <p:xfrm>
          <a:off x="1835696" y="1196752"/>
          <a:ext cx="5616624"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7993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p:txBody>
          <a:bodyPr wrap="square" lIns="91440" tIns="45720" rIns="91440" bIns="45720" numCol="1" anchorCtr="0" compatLnSpc="1">
            <a:prstTxWarp prst="textNoShape">
              <a:avLst/>
            </a:prstTxWarp>
            <a:noAutofit/>
          </a:bodyPr>
          <a:lstStyle/>
          <a:p>
            <a:pPr algn="ctr">
              <a:defRPr sz="1800" b="1" i="0" u="none" strike="noStrike" kern="1200" baseline="0">
                <a:solidFill>
                  <a:prstClr val="black"/>
                </a:solidFill>
                <a:latin typeface="+mn-lt"/>
                <a:ea typeface="+mn-ea"/>
                <a:cs typeface="+mn-cs"/>
              </a:defRPr>
            </a:pPr>
            <a:r>
              <a:rPr lang="en-US" sz="3600" b="1" dirty="0">
                <a:solidFill>
                  <a:prstClr val="black"/>
                </a:solidFill>
              </a:rPr>
              <a:t>Utilization *</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21</a:t>
            </a:fld>
            <a:endParaRPr lang="en-US" sz="1200">
              <a:solidFill>
                <a:schemeClr val="bg2">
                  <a:shade val="50000"/>
                  <a:satMod val="200000"/>
                </a:schemeClr>
              </a:solidFill>
              <a:latin typeface="Tahoma" charset="0"/>
            </a:endParaRPr>
          </a:p>
        </p:txBody>
      </p:sp>
      <p:graphicFrame>
        <p:nvGraphicFramePr>
          <p:cNvPr id="5" name="Chart 4"/>
          <p:cNvGraphicFramePr/>
          <p:nvPr>
            <p:extLst>
              <p:ext uri="{D42A27DB-BD31-4B8C-83A1-F6EECF244321}">
                <p14:modId xmlns:p14="http://schemas.microsoft.com/office/powerpoint/2010/main" val="3657281238"/>
              </p:ext>
            </p:extLst>
          </p:nvPr>
        </p:nvGraphicFramePr>
        <p:xfrm>
          <a:off x="1547664" y="1340768"/>
          <a:ext cx="5760640"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7993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539552" y="404664"/>
            <a:ext cx="8229600" cy="504056"/>
          </a:xfrm>
        </p:spPr>
        <p:txBody>
          <a:bodyPr wrap="square" lIns="91440" tIns="45720" rIns="91440" bIns="45720" numCol="1" anchorCtr="0" compatLnSpc="1">
            <a:prstTxWarp prst="textNoShape">
              <a:avLst/>
            </a:prstTxWarp>
            <a:noAutofit/>
          </a:bodyPr>
          <a:lstStyle/>
          <a:p>
            <a:pPr algn="ctr"/>
            <a:r>
              <a:rPr lang="en-US" sz="3600" b="1" dirty="0" smtClean="0">
                <a:latin typeface="Times New Roman" pitchFamily="18" charset="0"/>
                <a:cs typeface="Times New Roman" pitchFamily="18" charset="0"/>
              </a:rPr>
              <a:t>Global </a:t>
            </a:r>
            <a:r>
              <a:rPr lang="en-US" sz="3600" b="1" dirty="0" smtClean="0">
                <a:latin typeface="Times New Roman" pitchFamily="18" charset="0"/>
                <a:cs typeface="Times New Roman" pitchFamily="18" charset="0"/>
              </a:rPr>
              <a:t>Awareness Measures</a:t>
            </a:r>
            <a:endParaRPr lang="en-US" sz="3600" b="1" dirty="0" smtClean="0">
              <a:effectLst/>
              <a:latin typeface="Times New Roman" pitchFamily="18" charset="0"/>
              <a:cs typeface="Times New Roman" pitchFamily="18" charset="0"/>
            </a:endParaRP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22</a:t>
            </a:fld>
            <a:endParaRPr lang="en-US" sz="1200">
              <a:solidFill>
                <a:schemeClr val="bg2">
                  <a:shade val="50000"/>
                  <a:satMod val="200000"/>
                </a:schemeClr>
              </a:solidFill>
              <a:latin typeface="Tahoma" charset="0"/>
            </a:endParaRPr>
          </a:p>
        </p:txBody>
      </p:sp>
      <p:sp>
        <p:nvSpPr>
          <p:cNvPr id="2" name="TextBox 1"/>
          <p:cNvSpPr txBox="1"/>
          <p:nvPr/>
        </p:nvSpPr>
        <p:spPr>
          <a:xfrm>
            <a:off x="2051720" y="980728"/>
            <a:ext cx="5760640" cy="5078314"/>
          </a:xfrm>
          <a:prstGeom prst="rect">
            <a:avLst/>
          </a:prstGeom>
          <a:noFill/>
        </p:spPr>
        <p:txBody>
          <a:bodyPr wrap="square" rtlCol="0">
            <a:spAutoFit/>
          </a:bodyPr>
          <a:lstStyle/>
          <a:p>
            <a:pPr marL="285750" indent="-285750">
              <a:buFont typeface="Arial"/>
              <a:buChar char="•"/>
            </a:pPr>
            <a:r>
              <a:rPr lang="en-US" b="1" dirty="0" smtClean="0"/>
              <a:t>Empathy</a:t>
            </a:r>
          </a:p>
          <a:p>
            <a:pPr marL="742950" lvl="1" indent="-285750">
              <a:buFont typeface="Arial"/>
              <a:buChar char="•"/>
            </a:pPr>
            <a:r>
              <a:rPr lang="en-US" dirty="0"/>
              <a:t>I have a duty to improve the world in which I </a:t>
            </a:r>
            <a:r>
              <a:rPr lang="en-US" dirty="0" smtClean="0"/>
              <a:t>live</a:t>
            </a:r>
            <a:endParaRPr lang="en-US" dirty="0"/>
          </a:p>
          <a:p>
            <a:pPr marL="742950" lvl="1" indent="-285750">
              <a:buFont typeface="Arial"/>
              <a:buChar char="•"/>
            </a:pPr>
            <a:r>
              <a:rPr lang="en-US" dirty="0"/>
              <a:t>I enjoy spending time with people from other racial/ethnic/cultural </a:t>
            </a:r>
            <a:r>
              <a:rPr lang="en-US" dirty="0" smtClean="0"/>
              <a:t>groups</a:t>
            </a:r>
            <a:endParaRPr lang="en-US" dirty="0"/>
          </a:p>
          <a:p>
            <a:pPr marL="742950" lvl="1" indent="-285750">
              <a:buFont typeface="Arial"/>
              <a:buChar char="•"/>
            </a:pPr>
            <a:r>
              <a:rPr lang="en-US" dirty="0"/>
              <a:t>I often think about how my personal decisions affect the welfare of </a:t>
            </a:r>
            <a:r>
              <a:rPr lang="en-US" dirty="0" smtClean="0"/>
              <a:t>others</a:t>
            </a:r>
            <a:endParaRPr lang="en-US" dirty="0"/>
          </a:p>
          <a:p>
            <a:pPr marL="742950" lvl="1" indent="-285750">
              <a:buFont typeface="Arial"/>
              <a:buChar char="•"/>
            </a:pPr>
            <a:r>
              <a:rPr lang="en-US" dirty="0"/>
              <a:t>I can describe some ways that people in the country of my international program have been affected by the foreign policy of the country in which I was </a:t>
            </a:r>
            <a:r>
              <a:rPr lang="en-US" dirty="0" smtClean="0"/>
              <a:t>raised</a:t>
            </a:r>
            <a:endParaRPr lang="en-US" dirty="0"/>
          </a:p>
          <a:p>
            <a:pPr marL="285750" indent="-285750">
              <a:buFont typeface="Arial"/>
              <a:buChar char="•"/>
            </a:pPr>
            <a:r>
              <a:rPr lang="en-US" b="1" dirty="0" smtClean="0"/>
              <a:t>Action</a:t>
            </a:r>
          </a:p>
          <a:p>
            <a:pPr marL="742950" lvl="1" indent="-285750">
              <a:buFont typeface="Arial"/>
              <a:buChar char="•"/>
            </a:pPr>
            <a:r>
              <a:rPr lang="en-US" dirty="0"/>
              <a:t>I contribute money to international relief </a:t>
            </a:r>
            <a:r>
              <a:rPr lang="en-US" dirty="0" smtClean="0"/>
              <a:t>efforts</a:t>
            </a:r>
            <a:endParaRPr lang="en-US" dirty="0"/>
          </a:p>
          <a:p>
            <a:pPr marL="742950" lvl="1" indent="-285750">
              <a:buFont typeface="Arial"/>
              <a:buChar char="•"/>
            </a:pPr>
            <a:r>
              <a:rPr lang="en-US" dirty="0"/>
              <a:t>I am involved with organizations that provide help for people in other </a:t>
            </a:r>
            <a:r>
              <a:rPr lang="en-US" dirty="0" smtClean="0"/>
              <a:t>countries</a:t>
            </a:r>
            <a:endParaRPr lang="en-US" dirty="0"/>
          </a:p>
          <a:p>
            <a:pPr marL="742950" lvl="1" indent="-285750">
              <a:buFont typeface="Arial"/>
              <a:buChar char="•"/>
            </a:pPr>
            <a:r>
              <a:rPr lang="en-US" dirty="0" smtClean="0"/>
              <a:t>I </a:t>
            </a:r>
            <a:r>
              <a:rPr lang="en-US" dirty="0"/>
              <a:t>keep myself informed about international news and public </a:t>
            </a:r>
            <a:r>
              <a:rPr lang="en-US" dirty="0" smtClean="0"/>
              <a:t>issues</a:t>
            </a:r>
            <a:endParaRPr lang="en-US" dirty="0"/>
          </a:p>
          <a:p>
            <a:pPr marL="742950" lvl="1" indent="-285750">
              <a:buFont typeface="Arial"/>
              <a:buChar char="•"/>
            </a:pPr>
            <a:r>
              <a:rPr lang="en-US" dirty="0"/>
              <a:t>I am one to speak up about racial </a:t>
            </a:r>
            <a:r>
              <a:rPr lang="en-US" dirty="0" smtClean="0"/>
              <a:t>injustice</a:t>
            </a:r>
            <a:endParaRPr lang="en-US" dirty="0"/>
          </a:p>
          <a:p>
            <a:pPr lvl="1"/>
            <a:endParaRPr lang="en-US" dirty="0"/>
          </a:p>
        </p:txBody>
      </p:sp>
    </p:spTree>
    <p:extLst>
      <p:ext uri="{BB962C8B-B14F-4D97-AF65-F5344CB8AC3E}">
        <p14:creationId xmlns:p14="http://schemas.microsoft.com/office/powerpoint/2010/main" val="353537277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467544" y="476672"/>
            <a:ext cx="8229600" cy="1143000"/>
          </a:xfrm>
        </p:spPr>
        <p:txBody>
          <a:bodyPr wrap="square" lIns="91440" tIns="45720" rIns="91440" bIns="45720" numCol="1" anchorCtr="0" compatLnSpc="1">
            <a:prstTxWarp prst="textNoShape">
              <a:avLst/>
            </a:prstTxWarp>
            <a:noAutofit/>
          </a:bodyPr>
          <a:lstStyle/>
          <a:p>
            <a:pPr algn="ctr">
              <a:defRPr sz="1800" b="1" i="0" u="none" strike="noStrike" kern="1200" baseline="0">
                <a:solidFill>
                  <a:prstClr val="black"/>
                </a:solidFill>
                <a:latin typeface="+mn-lt"/>
                <a:ea typeface="+mn-ea"/>
                <a:cs typeface="+mn-cs"/>
              </a:defRPr>
            </a:pPr>
            <a:r>
              <a:rPr lang="en-US" sz="3600" b="1" dirty="0" smtClean="0">
                <a:solidFill>
                  <a:prstClr val="black"/>
                </a:solidFill>
              </a:rPr>
              <a:t>Empathy </a:t>
            </a:r>
            <a:r>
              <a:rPr lang="en-US" sz="3600" b="1" dirty="0">
                <a:solidFill>
                  <a:prstClr val="black"/>
                </a:solidFill>
              </a:rPr>
              <a:t>***</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23</a:t>
            </a:fld>
            <a:endParaRPr lang="en-US" sz="1200">
              <a:solidFill>
                <a:schemeClr val="bg2">
                  <a:shade val="50000"/>
                  <a:satMod val="200000"/>
                </a:schemeClr>
              </a:solidFill>
              <a:latin typeface="Tahoma" charset="0"/>
            </a:endParaRPr>
          </a:p>
        </p:txBody>
      </p:sp>
      <p:graphicFrame>
        <p:nvGraphicFramePr>
          <p:cNvPr id="5" name="Chart 4"/>
          <p:cNvGraphicFramePr/>
          <p:nvPr>
            <p:extLst>
              <p:ext uri="{D42A27DB-BD31-4B8C-83A1-F6EECF244321}">
                <p14:modId xmlns:p14="http://schemas.microsoft.com/office/powerpoint/2010/main" val="2326343563"/>
              </p:ext>
            </p:extLst>
          </p:nvPr>
        </p:nvGraphicFramePr>
        <p:xfrm>
          <a:off x="2051720" y="1340768"/>
          <a:ext cx="5616624"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110351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467544" y="476672"/>
            <a:ext cx="8229600" cy="1143000"/>
          </a:xfrm>
        </p:spPr>
        <p:txBody>
          <a:bodyPr wrap="square" lIns="91440" tIns="45720" rIns="91440" bIns="45720" numCol="1" anchorCtr="0" compatLnSpc="1">
            <a:prstTxWarp prst="textNoShape">
              <a:avLst/>
            </a:prstTxWarp>
            <a:noAutofit/>
          </a:bodyPr>
          <a:lstStyle/>
          <a:p>
            <a:pPr algn="ctr"/>
            <a:r>
              <a:rPr lang="en-US" sz="3600" b="1" dirty="0" smtClean="0">
                <a:latin typeface="Times New Roman" pitchFamily="18" charset="0"/>
                <a:cs typeface="Times New Roman" pitchFamily="18" charset="0"/>
              </a:rPr>
              <a:t>Action *</a:t>
            </a:r>
            <a:br>
              <a:rPr lang="en-US" sz="3600" b="1" dirty="0" smtClean="0">
                <a:latin typeface="Times New Roman" pitchFamily="18" charset="0"/>
                <a:cs typeface="Times New Roman" pitchFamily="18" charset="0"/>
              </a:rPr>
            </a:br>
            <a:r>
              <a:rPr lang="en-US" sz="2400" dirty="0" smtClean="0">
                <a:solidFill>
                  <a:srgbClr val="FF0000"/>
                </a:solidFill>
              </a:rPr>
              <a:t>(</a:t>
            </a:r>
            <a:r>
              <a:rPr lang="en-US" sz="2400" dirty="0">
                <a:solidFill>
                  <a:srgbClr val="FF0000"/>
                </a:solidFill>
              </a:rPr>
              <a:t>Pre-Mid ***)</a:t>
            </a:r>
            <a:r>
              <a:rPr lang="en-US" sz="3600" dirty="0">
                <a:solidFill>
                  <a:srgbClr val="FF0000"/>
                </a:solidFill>
              </a:rPr>
              <a:t/>
            </a:r>
            <a:br>
              <a:rPr lang="en-US" sz="3600" dirty="0">
                <a:solidFill>
                  <a:srgbClr val="FF0000"/>
                </a:solidFill>
              </a:rPr>
            </a:br>
            <a:endParaRPr lang="en-US" sz="3600" b="1" dirty="0" smtClean="0">
              <a:effectLst/>
              <a:latin typeface="Times New Roman" pitchFamily="18" charset="0"/>
              <a:cs typeface="Times New Roman" pitchFamily="18" charset="0"/>
            </a:endParaRP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24</a:t>
            </a:fld>
            <a:endParaRPr lang="en-US" sz="1200">
              <a:solidFill>
                <a:schemeClr val="bg2">
                  <a:shade val="50000"/>
                  <a:satMod val="200000"/>
                </a:schemeClr>
              </a:solidFill>
              <a:latin typeface="Tahoma" charset="0"/>
            </a:endParaRPr>
          </a:p>
        </p:txBody>
      </p:sp>
      <p:graphicFrame>
        <p:nvGraphicFramePr>
          <p:cNvPr id="5" name="Chart 4"/>
          <p:cNvGraphicFramePr/>
          <p:nvPr>
            <p:extLst>
              <p:ext uri="{D42A27DB-BD31-4B8C-83A1-F6EECF244321}">
                <p14:modId xmlns:p14="http://schemas.microsoft.com/office/powerpoint/2010/main" val="3696677743"/>
              </p:ext>
            </p:extLst>
          </p:nvPr>
        </p:nvGraphicFramePr>
        <p:xfrm>
          <a:off x="2123728" y="1484784"/>
          <a:ext cx="54006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34790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467544" y="1052736"/>
            <a:ext cx="8229600" cy="720080"/>
          </a:xfrm>
        </p:spPr>
        <p:txBody>
          <a:bodyPr wrap="square" lIns="91440" tIns="45720" rIns="91440" bIns="45720" numCol="1" anchorCtr="0" compatLnSpc="1">
            <a:prstTxWarp prst="textNoShape">
              <a:avLst/>
            </a:prstTxWarp>
            <a:noAutofit/>
          </a:bodyPr>
          <a:lstStyle/>
          <a:p>
            <a:pPr algn="ctr"/>
            <a:r>
              <a:rPr lang="en-US" sz="3600" b="1" dirty="0" smtClean="0">
                <a:latin typeface="Times New Roman" pitchFamily="18" charset="0"/>
                <a:cs typeface="Times New Roman" pitchFamily="18" charset="0"/>
              </a:rPr>
              <a:t>Santa Clara Strength of </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Religious Faith Measure</a:t>
            </a:r>
            <a:br>
              <a:rPr lang="en-US" sz="3600" b="1" dirty="0" smtClean="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endParaRPr lang="en-US" sz="3600" b="1" dirty="0" smtClean="0">
              <a:effectLst/>
              <a:latin typeface="Times New Roman" pitchFamily="18" charset="0"/>
              <a:cs typeface="Times New Roman" pitchFamily="18" charset="0"/>
            </a:endParaRP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25</a:t>
            </a:fld>
            <a:endParaRPr lang="en-US" sz="1200">
              <a:solidFill>
                <a:schemeClr val="bg2">
                  <a:shade val="50000"/>
                  <a:satMod val="200000"/>
                </a:schemeClr>
              </a:solidFill>
              <a:latin typeface="Tahoma" charset="0"/>
            </a:endParaRPr>
          </a:p>
        </p:txBody>
      </p:sp>
      <p:sp>
        <p:nvSpPr>
          <p:cNvPr id="2" name="TextBox 1"/>
          <p:cNvSpPr txBox="1"/>
          <p:nvPr/>
        </p:nvSpPr>
        <p:spPr>
          <a:xfrm>
            <a:off x="1835696" y="2204864"/>
            <a:ext cx="5544616" cy="3139321"/>
          </a:xfrm>
          <a:prstGeom prst="rect">
            <a:avLst/>
          </a:prstGeom>
          <a:noFill/>
        </p:spPr>
        <p:txBody>
          <a:bodyPr wrap="square" rtlCol="0">
            <a:spAutoFit/>
          </a:bodyPr>
          <a:lstStyle/>
          <a:p>
            <a:pPr marL="285750" indent="-285750">
              <a:buFont typeface="Arial"/>
              <a:buChar char="•"/>
            </a:pPr>
            <a:r>
              <a:rPr lang="en-US" dirty="0" smtClean="0"/>
              <a:t>My </a:t>
            </a:r>
            <a:r>
              <a:rPr lang="en-US" dirty="0"/>
              <a:t>religious faith is extremely important to </a:t>
            </a:r>
            <a:r>
              <a:rPr lang="en-US" dirty="0" smtClean="0"/>
              <a:t>me</a:t>
            </a:r>
            <a:endParaRPr lang="en-US" dirty="0"/>
          </a:p>
          <a:p>
            <a:pPr marL="285750" indent="-285750">
              <a:buFont typeface="Arial"/>
              <a:buChar char="•"/>
            </a:pPr>
            <a:r>
              <a:rPr lang="en-US" dirty="0"/>
              <a:t>I pray </a:t>
            </a:r>
            <a:r>
              <a:rPr lang="en-US" dirty="0" smtClean="0"/>
              <a:t>daily</a:t>
            </a:r>
            <a:endParaRPr lang="en-US" dirty="0"/>
          </a:p>
          <a:p>
            <a:pPr marL="285750" indent="-285750">
              <a:buFont typeface="Arial"/>
              <a:buChar char="•"/>
            </a:pPr>
            <a:r>
              <a:rPr lang="en-US" dirty="0"/>
              <a:t>I look to my faith as a source of </a:t>
            </a:r>
            <a:r>
              <a:rPr lang="en-US" dirty="0" smtClean="0"/>
              <a:t>inspiration</a:t>
            </a:r>
            <a:endParaRPr lang="en-US" dirty="0"/>
          </a:p>
          <a:p>
            <a:pPr marL="285750" indent="-285750">
              <a:buFont typeface="Arial"/>
              <a:buChar char="•"/>
            </a:pPr>
            <a:r>
              <a:rPr lang="en-US" dirty="0"/>
              <a:t>I look to my faith as providing meaning and purpose in my </a:t>
            </a:r>
            <a:r>
              <a:rPr lang="en-US" dirty="0" smtClean="0"/>
              <a:t>life</a:t>
            </a:r>
            <a:endParaRPr lang="en-US" dirty="0"/>
          </a:p>
          <a:p>
            <a:pPr marL="285750" indent="-285750">
              <a:buFont typeface="Arial"/>
              <a:buChar char="•"/>
            </a:pPr>
            <a:r>
              <a:rPr lang="en-US" dirty="0" smtClean="0"/>
              <a:t> I </a:t>
            </a:r>
            <a:r>
              <a:rPr lang="en-US" dirty="0"/>
              <a:t>consider myself active in my faith or </a:t>
            </a:r>
            <a:r>
              <a:rPr lang="en-US" dirty="0" smtClean="0"/>
              <a:t>church</a:t>
            </a:r>
            <a:endParaRPr lang="en-US" dirty="0"/>
          </a:p>
          <a:p>
            <a:pPr marL="285750" indent="-285750">
              <a:buFont typeface="Arial"/>
              <a:buChar char="•"/>
            </a:pPr>
            <a:r>
              <a:rPr lang="en-US" dirty="0"/>
              <a:t>My faith is an important part of who I am as a </a:t>
            </a:r>
            <a:r>
              <a:rPr lang="en-US" dirty="0" smtClean="0"/>
              <a:t>person</a:t>
            </a:r>
            <a:endParaRPr lang="en-US" dirty="0"/>
          </a:p>
          <a:p>
            <a:pPr marL="285750" indent="-285750">
              <a:buFont typeface="Arial"/>
              <a:buChar char="•"/>
            </a:pPr>
            <a:r>
              <a:rPr lang="en-US" dirty="0"/>
              <a:t>My relationship with God is extremely important to </a:t>
            </a:r>
            <a:r>
              <a:rPr lang="en-US" dirty="0" smtClean="0"/>
              <a:t>me</a:t>
            </a:r>
            <a:endParaRPr lang="en-US" dirty="0"/>
          </a:p>
          <a:p>
            <a:pPr marL="285750" indent="-285750">
              <a:buFont typeface="Arial"/>
              <a:buChar char="•"/>
            </a:pPr>
            <a:r>
              <a:rPr lang="en-US" dirty="0"/>
              <a:t>I enjoy being around others who share my </a:t>
            </a:r>
            <a:r>
              <a:rPr lang="en-US" dirty="0" smtClean="0"/>
              <a:t>faith</a:t>
            </a:r>
            <a:endParaRPr lang="en-US" dirty="0"/>
          </a:p>
          <a:p>
            <a:pPr marL="285750" indent="-285750">
              <a:buFont typeface="Arial"/>
              <a:buChar char="•"/>
            </a:pPr>
            <a:r>
              <a:rPr lang="en-US" dirty="0"/>
              <a:t>I look to my faith as a source of </a:t>
            </a:r>
            <a:r>
              <a:rPr lang="en-US" dirty="0" smtClean="0"/>
              <a:t>comfort</a:t>
            </a:r>
          </a:p>
          <a:p>
            <a:pPr marL="285750" indent="-285750">
              <a:buFont typeface="Arial"/>
              <a:buChar char="•"/>
            </a:pPr>
            <a:r>
              <a:rPr lang="en-US" dirty="0" smtClean="0"/>
              <a:t>My </a:t>
            </a:r>
            <a:r>
              <a:rPr lang="en-US" dirty="0"/>
              <a:t>faith impacts many of my </a:t>
            </a:r>
            <a:r>
              <a:rPr lang="en-US" dirty="0" smtClean="0"/>
              <a:t>decisions</a:t>
            </a:r>
            <a:endParaRPr lang="en-US" dirty="0"/>
          </a:p>
        </p:txBody>
      </p:sp>
    </p:spTree>
    <p:extLst>
      <p:ext uri="{BB962C8B-B14F-4D97-AF65-F5344CB8AC3E}">
        <p14:creationId xmlns:p14="http://schemas.microsoft.com/office/powerpoint/2010/main" val="295612626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idx="4294967295"/>
          </p:nvPr>
        </p:nvSpPr>
        <p:spPr>
          <a:xfrm>
            <a:off x="467544" y="476672"/>
            <a:ext cx="8229600" cy="1143000"/>
          </a:xfrm>
        </p:spPr>
        <p:txBody>
          <a:bodyPr wrap="square" lIns="91440" tIns="45720" rIns="91440" bIns="45720" numCol="1" anchorCtr="0" compatLnSpc="1">
            <a:prstTxWarp prst="textNoShape">
              <a:avLst/>
            </a:prstTxWarp>
            <a:noAutofit/>
          </a:bodyPr>
          <a:lstStyle/>
          <a:p>
            <a:pPr algn="ctr">
              <a:defRPr sz="1800" b="1" i="0" u="none" strike="noStrike" kern="1200" baseline="0">
                <a:solidFill>
                  <a:prstClr val="black"/>
                </a:solidFill>
                <a:latin typeface="+mn-lt"/>
                <a:ea typeface="+mn-ea"/>
                <a:cs typeface="+mn-cs"/>
              </a:defRPr>
            </a:pPr>
            <a:r>
              <a:rPr lang="en-US" sz="3600" b="1" dirty="0">
                <a:solidFill>
                  <a:prstClr val="black"/>
                </a:solidFill>
              </a:rPr>
              <a:t>Faith Strength*</a:t>
            </a:r>
          </a:p>
        </p:txBody>
      </p:sp>
      <p:sp>
        <p:nvSpPr>
          <p:cNvPr id="4" name="Slide Number Placeholder 3"/>
          <p:cNvSpPr txBox="1">
            <a:spLocks noGrp="1"/>
          </p:cNvSpPr>
          <p:nvPr/>
        </p:nvSpPr>
        <p:spPr>
          <a:xfrm>
            <a:off x="8613775" y="6305550"/>
            <a:ext cx="457200" cy="476250"/>
          </a:xfrm>
          <a:prstGeom prst="rect">
            <a:avLst/>
          </a:prstGeom>
          <a:noFill/>
        </p:spPr>
        <p:txBody>
          <a:bodyPr anchor="b"/>
          <a:lstStyle/>
          <a:p>
            <a:pPr algn="ctr">
              <a:defRPr/>
            </a:pPr>
            <a:fld id="{62C4BA8F-6C0E-4400-8CC2-D2F0C862B3F8}" type="slidenum">
              <a:rPr lang="en-US" sz="1200">
                <a:solidFill>
                  <a:schemeClr val="bg2">
                    <a:shade val="50000"/>
                    <a:satMod val="200000"/>
                  </a:schemeClr>
                </a:solidFill>
                <a:latin typeface="Tahoma" charset="0"/>
              </a:rPr>
              <a:pPr algn="ctr">
                <a:defRPr/>
              </a:pPr>
              <a:t>26</a:t>
            </a:fld>
            <a:endParaRPr lang="en-US" sz="1200">
              <a:solidFill>
                <a:schemeClr val="bg2">
                  <a:shade val="50000"/>
                  <a:satMod val="200000"/>
                </a:schemeClr>
              </a:solidFill>
              <a:latin typeface="Tahoma" charset="0"/>
            </a:endParaRPr>
          </a:p>
        </p:txBody>
      </p:sp>
      <p:graphicFrame>
        <p:nvGraphicFramePr>
          <p:cNvPr id="5" name="Chart 4"/>
          <p:cNvGraphicFramePr/>
          <p:nvPr>
            <p:extLst>
              <p:ext uri="{D42A27DB-BD31-4B8C-83A1-F6EECF244321}">
                <p14:modId xmlns:p14="http://schemas.microsoft.com/office/powerpoint/2010/main" val="39838665"/>
              </p:ext>
            </p:extLst>
          </p:nvPr>
        </p:nvGraphicFramePr>
        <p:xfrm>
          <a:off x="1691680" y="1556792"/>
          <a:ext cx="590465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1262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6553200" y="6243638"/>
            <a:ext cx="2133600" cy="457200"/>
          </a:xfrm>
        </p:spPr>
        <p:txBody>
          <a:bodyPr/>
          <a:lstStyle/>
          <a:p>
            <a:pPr>
              <a:defRPr/>
            </a:pPr>
            <a:fld id="{B8EF83F5-CB21-42B3-A899-4CB53480ADC3}" type="slidenum">
              <a:rPr lang="en-US" sz="1200">
                <a:effectLst>
                  <a:outerShdw blurRad="38100" dist="38100" dir="2700000" algn="tl">
                    <a:srgbClr val="000000"/>
                  </a:outerShdw>
                </a:effectLst>
              </a:rPr>
              <a:pPr>
                <a:defRPr/>
              </a:pPr>
              <a:t>27</a:t>
            </a:fld>
            <a:endParaRPr lang="en-US" sz="1200">
              <a:effectLst>
                <a:outerShdw blurRad="38100" dist="38100" dir="2700000" algn="tl">
                  <a:srgbClr val="000000"/>
                </a:outerShdw>
              </a:effectLst>
            </a:endParaRPr>
          </a:p>
        </p:txBody>
      </p:sp>
      <p:sp>
        <p:nvSpPr>
          <p:cNvPr id="24579" name="Content Placeholder 2"/>
          <p:cNvSpPr>
            <a:spLocks noGrp="1"/>
          </p:cNvSpPr>
          <p:nvPr>
            <p:ph idx="4294967295"/>
          </p:nvPr>
        </p:nvSpPr>
        <p:spPr>
          <a:xfrm>
            <a:off x="683568" y="1340768"/>
            <a:ext cx="8229600" cy="4389438"/>
          </a:xfrm>
        </p:spPr>
        <p:txBody>
          <a:bodyPr>
            <a:noAutofit/>
          </a:bodyPr>
          <a:lstStyle/>
          <a:p>
            <a:pPr marL="0" indent="0" algn="ctr">
              <a:buClrTx/>
            </a:pPr>
            <a:endParaRPr lang="en-US" sz="3600" b="1" dirty="0" smtClean="0">
              <a:effectLst>
                <a:outerShdw blurRad="38100" dist="38100" dir="2700000" algn="tl">
                  <a:srgbClr val="C0C0C0"/>
                </a:outerShdw>
              </a:effectLst>
              <a:latin typeface="Times New Roman" pitchFamily="18" charset="0"/>
              <a:cs typeface="Times New Roman" pitchFamily="18" charset="0"/>
            </a:endParaRPr>
          </a:p>
          <a:p>
            <a:pPr marL="0" indent="0" algn="ctr">
              <a:buClrTx/>
            </a:pPr>
            <a:endParaRPr lang="en-US" sz="3600" b="1" dirty="0" smtClean="0">
              <a:effectLst>
                <a:outerShdw blurRad="38100" dist="38100" dir="2700000" algn="tl">
                  <a:srgbClr val="C0C0C0"/>
                </a:outerShdw>
              </a:effectLst>
              <a:latin typeface="Times New Roman" pitchFamily="18" charset="0"/>
              <a:cs typeface="Times New Roman" pitchFamily="18" charset="0"/>
            </a:endParaRPr>
          </a:p>
          <a:p>
            <a:pPr marL="0" indent="0" algn="ctr">
              <a:buClrTx/>
            </a:pPr>
            <a:r>
              <a:rPr lang="en-US" sz="3600" b="1" dirty="0" smtClean="0">
                <a:effectLst>
                  <a:outerShdw blurRad="38100" dist="38100" dir="2700000" algn="tl">
                    <a:srgbClr val="C0C0C0"/>
                  </a:outerShdw>
                </a:effectLst>
                <a:latin typeface="Times New Roman" pitchFamily="18" charset="0"/>
                <a:cs typeface="Times New Roman" pitchFamily="18" charset="0"/>
              </a:rPr>
              <a:t>What happens LONG term?</a:t>
            </a:r>
          </a:p>
          <a:p>
            <a:pPr marL="273050" indent="-273050">
              <a:buClrTx/>
            </a:pPr>
            <a:endParaRPr lang="en-US" sz="20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F4BBEFA-3492-47CF-8356-7622BE9BE875}" type="slidenum">
              <a:rPr lang="en-US" sz="1200">
                <a:solidFill>
                  <a:schemeClr val="tx2">
                    <a:shade val="90000"/>
                  </a:schemeClr>
                </a:solidFill>
                <a:latin typeface="+mn-lt"/>
              </a:rPr>
              <a:pPr algn="r" fontAlgn="auto">
                <a:spcBef>
                  <a:spcPts val="0"/>
                </a:spcBef>
                <a:spcAft>
                  <a:spcPts val="0"/>
                </a:spcAft>
                <a:defRPr/>
              </a:pPr>
              <a:t>27</a:t>
            </a:fld>
            <a:endParaRPr lang="en-US" sz="1200">
              <a:solidFill>
                <a:schemeClr val="tx2">
                  <a:shade val="90000"/>
                </a:schemeClr>
              </a:solidFill>
              <a:latin typeface="+mn-lt"/>
            </a:endParaRPr>
          </a:p>
        </p:txBody>
      </p:sp>
    </p:spTree>
    <p:extLst>
      <p:ext uri="{BB962C8B-B14F-4D97-AF65-F5344CB8AC3E}">
        <p14:creationId xmlns:p14="http://schemas.microsoft.com/office/powerpoint/2010/main" val="178815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6553200" y="6243638"/>
            <a:ext cx="2133600" cy="457200"/>
          </a:xfrm>
        </p:spPr>
        <p:txBody>
          <a:bodyPr/>
          <a:lstStyle/>
          <a:p>
            <a:pPr>
              <a:defRPr/>
            </a:pPr>
            <a:fld id="{B8EF83F5-CB21-42B3-A899-4CB53480ADC3}" type="slidenum">
              <a:rPr lang="en-US" sz="1200">
                <a:effectLst>
                  <a:outerShdw blurRad="38100" dist="38100" dir="2700000" algn="tl">
                    <a:srgbClr val="000000"/>
                  </a:outerShdw>
                </a:effectLst>
              </a:rPr>
              <a:pPr>
                <a:defRPr/>
              </a:pPr>
              <a:t>28</a:t>
            </a:fld>
            <a:endParaRPr lang="en-US" sz="1200">
              <a:effectLst>
                <a:outerShdw blurRad="38100" dist="38100" dir="2700000" algn="tl">
                  <a:srgbClr val="000000"/>
                </a:outerShdw>
              </a:effectLst>
            </a:endParaRPr>
          </a:p>
        </p:txBody>
      </p:sp>
      <p:sp>
        <p:nvSpPr>
          <p:cNvPr id="2" name="Title 1"/>
          <p:cNvSpPr>
            <a:spLocks noGrp="1"/>
          </p:cNvSpPr>
          <p:nvPr>
            <p:ph type="title" idx="4294967295"/>
          </p:nvPr>
        </p:nvSpPr>
        <p:spPr>
          <a:xfrm>
            <a:off x="539552" y="188640"/>
            <a:ext cx="8229600" cy="1143000"/>
          </a:xfrm>
        </p:spPr>
        <p:txBody>
          <a:bodyPr lIns="0" rIns="0" bIns="0">
            <a:noAutofit/>
          </a:bodyPr>
          <a:lstStyle/>
          <a:p>
            <a:pPr algn="ctr">
              <a:defRPr/>
            </a:pPr>
            <a:r>
              <a:rPr lang="en-US" sz="3200" b="1" dirty="0">
                <a:effectLst/>
                <a:latin typeface="Times New Roman" pitchFamily="18" charset="0"/>
                <a:cs typeface="Times New Roman" pitchFamily="18" charset="0"/>
              </a:rPr>
              <a:t>Pepperdine’s </a:t>
            </a:r>
            <a:r>
              <a:rPr lang="en-US" sz="3200" b="1" dirty="0" smtClean="0">
                <a:effectLst/>
                <a:latin typeface="Times New Roman" pitchFamily="18" charset="0"/>
                <a:cs typeface="Times New Roman" pitchFamily="18" charset="0"/>
              </a:rPr>
              <a:t>Voyage Project</a:t>
            </a:r>
            <a:br>
              <a:rPr lang="en-US" sz="3200" b="1" dirty="0" smtClean="0">
                <a:effectLst/>
                <a:latin typeface="Times New Roman" pitchFamily="18" charset="0"/>
                <a:cs typeface="Times New Roman" pitchFamily="18" charset="0"/>
              </a:rPr>
            </a:br>
            <a:r>
              <a:rPr lang="en-US" sz="3200" b="1" dirty="0" smtClean="0">
                <a:effectLst>
                  <a:outerShdw blurRad="38100" dist="38100" dir="2700000" algn="tl">
                    <a:srgbClr val="C0C0C0"/>
                  </a:outerShdw>
                </a:effectLst>
                <a:latin typeface="Times New Roman" pitchFamily="18" charset="0"/>
                <a:cs typeface="Times New Roman" pitchFamily="18" charset="0"/>
              </a:rPr>
              <a:t>Lilly </a:t>
            </a:r>
            <a:r>
              <a:rPr lang="en-US" sz="3200" b="1" dirty="0">
                <a:effectLst>
                  <a:outerShdw blurRad="38100" dist="38100" dir="2700000" algn="tl">
                    <a:srgbClr val="C0C0C0"/>
                  </a:outerShdw>
                </a:effectLst>
                <a:latin typeface="Times New Roman" pitchFamily="18" charset="0"/>
                <a:cs typeface="Times New Roman" pitchFamily="18" charset="0"/>
              </a:rPr>
              <a:t>Endowment’s PTEV</a:t>
            </a:r>
            <a:r>
              <a:rPr lang="en-US" sz="3200" b="1" dirty="0">
                <a:latin typeface="Times New Roman" pitchFamily="18" charset="0"/>
                <a:cs typeface="Times New Roman" pitchFamily="18" charset="0"/>
              </a:rPr>
              <a:t/>
            </a:r>
            <a:br>
              <a:rPr lang="en-US" sz="3200" b="1" dirty="0">
                <a:latin typeface="Times New Roman" pitchFamily="18" charset="0"/>
                <a:cs typeface="Times New Roman" pitchFamily="18" charset="0"/>
              </a:rPr>
            </a:br>
            <a:r>
              <a:rPr lang="en-US" sz="3200" b="1" dirty="0" smtClean="0">
                <a:effectLst>
                  <a:outerShdw blurRad="38100" dist="38100" dir="2700000" algn="tl">
                    <a:srgbClr val="C0C0C0"/>
                  </a:outerShdw>
                </a:effectLst>
                <a:latin typeface="Times New Roman" pitchFamily="18" charset="0"/>
                <a:cs typeface="Times New Roman" pitchFamily="18" charset="0"/>
              </a:rPr>
              <a:t>Longitudinal Study</a:t>
            </a:r>
            <a:endParaRPr lang="en-US" sz="3200" b="1" dirty="0">
              <a:effectLst/>
              <a:latin typeface="Times New Roman" pitchFamily="18" charset="0"/>
              <a:cs typeface="Times New Roman" pitchFamily="18" charset="0"/>
            </a:endParaRPr>
          </a:p>
        </p:txBody>
      </p:sp>
      <p:sp>
        <p:nvSpPr>
          <p:cNvPr id="24579" name="Content Placeholder 2"/>
          <p:cNvSpPr>
            <a:spLocks noGrp="1"/>
          </p:cNvSpPr>
          <p:nvPr>
            <p:ph idx="4294967295"/>
          </p:nvPr>
        </p:nvSpPr>
        <p:spPr>
          <a:xfrm>
            <a:off x="611560" y="1484784"/>
            <a:ext cx="8229600" cy="4389438"/>
          </a:xfrm>
        </p:spPr>
        <p:txBody>
          <a:bodyPr>
            <a:noAutofit/>
          </a:bodyPr>
          <a:lstStyle/>
          <a:p>
            <a:pPr marL="273050" indent="-273050" algn="l">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Vocation Grant Activity</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Planning Grant 2001-2002</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Major Grant 2002-2006</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Sustaining Grant 2006-2008</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Ongoing Activities – 2008-Present</a:t>
            </a:r>
          </a:p>
          <a:p>
            <a:pPr marL="273050" indent="-273050" algn="l">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Significant Grant Initiatives</a:t>
            </a:r>
          </a:p>
          <a:p>
            <a:pPr marL="639763" lvl="1" indent="-246063">
              <a:buClrTx/>
              <a:buFont typeface="Wingdings" pitchFamily="2" charset="2"/>
              <a:buChar char="§"/>
            </a:pPr>
            <a:r>
              <a:rPr 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Student Vocational Calling Longitudina</a:t>
            </a:r>
            <a:r>
              <a:rPr lang="en-US" sz="18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l Study</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Curricular </a:t>
            </a:r>
            <a:r>
              <a:rPr lang="en-US" sz="1800" b="1" dirty="0" smtClean="0">
                <a:effectLst>
                  <a:outerShdw blurRad="38100" dist="38100" dir="2700000" algn="tl">
                    <a:srgbClr val="C0C0C0"/>
                  </a:outerShdw>
                </a:effectLst>
                <a:latin typeface="Times New Roman" pitchFamily="18" charset="0"/>
                <a:cs typeface="Times New Roman" pitchFamily="18" charset="0"/>
              </a:rPr>
              <a:t>and Co-curricular Components</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Student Leadership and Ministry Initiatives</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Faculty Development</a:t>
            </a:r>
          </a:p>
          <a:p>
            <a:pPr marL="1039813" lvl="2" indent="-246063">
              <a:buFont typeface="Wingdings" pitchFamily="2" charset="2"/>
              <a:buChar char="§"/>
            </a:pPr>
            <a:r>
              <a:rPr lang="en-US" sz="1400" b="1" dirty="0" smtClean="0">
                <a:effectLst>
                  <a:outerShdw blurRad="38100" dist="38100" dir="2700000" algn="tl">
                    <a:srgbClr val="C0C0C0"/>
                  </a:outerShdw>
                </a:effectLst>
                <a:latin typeface="Times New Roman" pitchFamily="18" charset="0"/>
                <a:cs typeface="Times New Roman" pitchFamily="18" charset="0"/>
              </a:rPr>
              <a:t>Significant Institutional Learning: Research Outcomes</a:t>
            </a: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Students’ Personal Change: Sophomore Year</a:t>
            </a:r>
            <a:endParaRPr lang="en-US" sz="1600" b="1" dirty="0" smtClean="0">
              <a:effectLst>
                <a:outerShdw blurRad="38100" dist="38100" dir="2700000" algn="tl">
                  <a:srgbClr val="C0C0C0"/>
                </a:outerShdw>
              </a:effectLst>
              <a:latin typeface="Times New Roman" pitchFamily="18" charset="0"/>
              <a:cs typeface="Times New Roman" pitchFamily="18" charset="0"/>
            </a:endParaRPr>
          </a:p>
          <a:p>
            <a:pPr marL="639763" lvl="1" indent="-246063">
              <a:buClrTx/>
              <a:buFont typeface="Wingdings" pitchFamily="2" charset="2"/>
              <a:buChar char="§"/>
            </a:pPr>
            <a:r>
              <a:rPr lang="en-US" sz="1800" b="1" dirty="0" smtClean="0">
                <a:effectLst>
                  <a:outerShdw blurRad="38100" dist="38100" dir="2700000" algn="tl">
                    <a:srgbClr val="C0C0C0"/>
                  </a:outerShdw>
                </a:effectLst>
                <a:latin typeface="Times New Roman" pitchFamily="18" charset="0"/>
                <a:cs typeface="Times New Roman" pitchFamily="18" charset="0"/>
              </a:rPr>
              <a:t>Faith, Learning &amp; Vocation Workshops for Faculty  </a:t>
            </a:r>
          </a:p>
          <a:p>
            <a:pPr marL="273050" indent="-273050">
              <a:buClrTx/>
            </a:pPr>
            <a:endParaRPr lang="en-US" sz="1800" b="1" dirty="0" smtClean="0">
              <a:effectLst>
                <a:outerShdw blurRad="38100" dist="38100" dir="2700000" algn="tl">
                  <a:srgbClr val="C0C0C0"/>
                </a:outerShdw>
              </a:effectLst>
              <a:latin typeface="Times New Roman" pitchFamily="18" charset="0"/>
              <a:cs typeface="Times New Roman" pitchFamily="18" charset="0"/>
            </a:endParaRPr>
          </a:p>
        </p:txBody>
      </p:sp>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fontAlgn="auto">
              <a:spcBef>
                <a:spcPts val="0"/>
              </a:spcBef>
              <a:spcAft>
                <a:spcPts val="0"/>
              </a:spcAft>
              <a:defRPr/>
            </a:pPr>
            <a:fld id="{1F4BBEFA-3492-47CF-8356-7622BE9BE875}" type="slidenum">
              <a:rPr lang="en-US" sz="1200">
                <a:solidFill>
                  <a:schemeClr val="tx2">
                    <a:shade val="90000"/>
                  </a:schemeClr>
                </a:solidFill>
                <a:latin typeface="+mn-lt"/>
              </a:rPr>
              <a:pPr algn="r" fontAlgn="auto">
                <a:spcBef>
                  <a:spcPts val="0"/>
                </a:spcBef>
                <a:spcAft>
                  <a:spcPts val="0"/>
                </a:spcAft>
                <a:defRPr/>
              </a:pPr>
              <a:t>28</a:t>
            </a:fld>
            <a:endParaRPr lang="en-US" sz="1200">
              <a:solidFill>
                <a:schemeClr val="tx2">
                  <a:shade val="90000"/>
                </a:schemeClr>
              </a:solidFill>
              <a:latin typeface="+mn-lt"/>
            </a:endParaRPr>
          </a:p>
        </p:txBody>
      </p:sp>
    </p:spTree>
    <p:extLst>
      <p:ext uri="{BB962C8B-B14F-4D97-AF65-F5344CB8AC3E}">
        <p14:creationId xmlns:p14="http://schemas.microsoft.com/office/powerpoint/2010/main" val="9789221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124744"/>
            <a:ext cx="6336704" cy="4832092"/>
          </a:xfrm>
          <a:prstGeom prst="rect">
            <a:avLst/>
          </a:prstGeom>
          <a:noFill/>
        </p:spPr>
        <p:txBody>
          <a:bodyPr wrap="square" rtlCol="0">
            <a:spAutoFit/>
          </a:bodyPr>
          <a:lstStyle/>
          <a:p>
            <a:pPr marL="457200" indent="-457200">
              <a:buFont typeface="Arial"/>
              <a:buChar char="•"/>
            </a:pPr>
            <a:r>
              <a:rPr lang="en-US" sz="2800" b="1" dirty="0" smtClean="0"/>
              <a:t>Longitudinal Design</a:t>
            </a:r>
          </a:p>
          <a:p>
            <a:pPr marL="914400" lvl="1" indent="-457200">
              <a:buFont typeface="Arial"/>
              <a:buChar char="•"/>
            </a:pPr>
            <a:r>
              <a:rPr lang="en-US" sz="2000" b="1" dirty="0" smtClean="0"/>
              <a:t>Spring Survey</a:t>
            </a:r>
          </a:p>
          <a:p>
            <a:pPr marL="1371600" lvl="2" indent="-457200">
              <a:buFont typeface="Arial"/>
              <a:buChar char="•"/>
            </a:pPr>
            <a:r>
              <a:rPr lang="en-US" sz="2000" b="1" dirty="0" smtClean="0"/>
              <a:t>First-Year, Sophomore, Junior, Senior</a:t>
            </a:r>
          </a:p>
          <a:p>
            <a:pPr marL="1371600" lvl="2" indent="-457200">
              <a:buFont typeface="Arial"/>
              <a:buChar char="•"/>
            </a:pPr>
            <a:r>
              <a:rPr lang="en-US" sz="2000" b="1" dirty="0" smtClean="0"/>
              <a:t>1200 Subjects Participate Annually</a:t>
            </a:r>
          </a:p>
          <a:p>
            <a:pPr marL="457200" indent="-457200">
              <a:buFont typeface="Arial"/>
              <a:buChar char="•"/>
            </a:pPr>
            <a:r>
              <a:rPr lang="en-US" sz="2800" b="1" dirty="0"/>
              <a:t>Survey </a:t>
            </a:r>
            <a:r>
              <a:rPr lang="en-US" sz="2800" b="1" dirty="0" smtClean="0"/>
              <a:t>Measures</a:t>
            </a:r>
          </a:p>
          <a:p>
            <a:pPr marL="914400" lvl="1" indent="-457200">
              <a:buFont typeface="Arial"/>
              <a:buChar char="•"/>
            </a:pPr>
            <a:r>
              <a:rPr lang="en-US" sz="2400" b="1" dirty="0" smtClean="0"/>
              <a:t>Ego Identity</a:t>
            </a:r>
          </a:p>
          <a:p>
            <a:pPr marL="914400" lvl="1" indent="-457200">
              <a:buFont typeface="Arial"/>
              <a:buChar char="•"/>
            </a:pPr>
            <a:r>
              <a:rPr lang="en-US" sz="2400" b="1" dirty="0" smtClean="0"/>
              <a:t>College Student Behavior</a:t>
            </a:r>
          </a:p>
          <a:p>
            <a:pPr marL="914400" lvl="1" indent="-457200">
              <a:buFont typeface="Arial"/>
              <a:buChar char="•"/>
            </a:pPr>
            <a:r>
              <a:rPr lang="en-US" sz="2400" b="1" dirty="0" smtClean="0"/>
              <a:t>Emotional Awareness</a:t>
            </a:r>
          </a:p>
          <a:p>
            <a:pPr marL="914400" lvl="1" indent="-457200">
              <a:buFont typeface="Arial"/>
              <a:buChar char="•"/>
            </a:pPr>
            <a:r>
              <a:rPr lang="en-US" sz="2400" b="1" dirty="0" smtClean="0"/>
              <a:t>Mentor/Protégé Reflection</a:t>
            </a:r>
          </a:p>
          <a:p>
            <a:pPr marL="914400" lvl="1" indent="-457200">
              <a:buFont typeface="Arial"/>
              <a:buChar char="•"/>
            </a:pPr>
            <a:r>
              <a:rPr lang="en-US" sz="2400" b="1" dirty="0" smtClean="0"/>
              <a:t>Several Faith Measures</a:t>
            </a:r>
          </a:p>
          <a:p>
            <a:pPr marL="914400" lvl="1" indent="-457200">
              <a:buFont typeface="Arial"/>
              <a:buChar char="•"/>
            </a:pPr>
            <a:r>
              <a:rPr lang="en-US" sz="2400" b="1" dirty="0" smtClean="0"/>
              <a:t>Vocational Discernment &amp; Action</a:t>
            </a:r>
          </a:p>
          <a:p>
            <a:pPr marL="914400" lvl="1" indent="-457200">
              <a:buFont typeface="Arial"/>
              <a:buChar char="•"/>
            </a:pPr>
            <a:r>
              <a:rPr lang="en-US" sz="2400" b="1" dirty="0" smtClean="0"/>
              <a:t>Barriers to Life Purpose</a:t>
            </a:r>
          </a:p>
          <a:p>
            <a:pPr marL="914400" lvl="1" indent="-457200">
              <a:buFont typeface="Arial"/>
              <a:buChar char="•"/>
            </a:pPr>
            <a:r>
              <a:rPr lang="en-US" sz="2400" b="1" dirty="0" smtClean="0"/>
              <a:t>Perceived Well Being</a:t>
            </a:r>
            <a:endParaRPr lang="en-US" sz="2400" b="1" dirty="0"/>
          </a:p>
        </p:txBody>
      </p:sp>
    </p:spTree>
    <p:extLst>
      <p:ext uri="{BB962C8B-B14F-4D97-AF65-F5344CB8AC3E}">
        <p14:creationId xmlns:p14="http://schemas.microsoft.com/office/powerpoint/2010/main" val="6891707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pPr algn="ctr"/>
            <a:r>
              <a:rPr lang="en-US" sz="3600"/>
              <a:t>International Programs at </a:t>
            </a:r>
            <a:br>
              <a:rPr lang="en-US" sz="3600"/>
            </a:br>
            <a:r>
              <a:rPr lang="en-US" sz="3600"/>
              <a:t>Pepperdine University</a:t>
            </a:r>
          </a:p>
        </p:txBody>
      </p:sp>
      <p:sp>
        <p:nvSpPr>
          <p:cNvPr id="75779" name="Rectangle 3"/>
          <p:cNvSpPr>
            <a:spLocks noGrp="1" noChangeArrowheads="1"/>
          </p:cNvSpPr>
          <p:nvPr>
            <p:ph type="body" idx="1"/>
          </p:nvPr>
        </p:nvSpPr>
        <p:spPr>
          <a:xfrm>
            <a:off x="1182688" y="2017713"/>
            <a:ext cx="7772400" cy="4459287"/>
          </a:xfrm>
        </p:spPr>
        <p:txBody>
          <a:bodyPr/>
          <a:lstStyle/>
          <a:p>
            <a:pPr algn="l">
              <a:lnSpc>
                <a:spcPct val="80000"/>
              </a:lnSpc>
              <a:buFont typeface="Arial"/>
              <a:buChar char="•"/>
            </a:pPr>
            <a:r>
              <a:rPr lang="en-US" sz="2000" b="1" dirty="0"/>
              <a:t>Provide students a life changing international experience designed for intellectual, social, personal and spiritual </a:t>
            </a:r>
            <a:r>
              <a:rPr lang="en-US" sz="2000" b="1" dirty="0" smtClean="0"/>
              <a:t>transformation</a:t>
            </a:r>
            <a:endParaRPr lang="en-US" sz="2000" b="1" dirty="0"/>
          </a:p>
          <a:p>
            <a:pPr algn="l">
              <a:lnSpc>
                <a:spcPct val="80000"/>
              </a:lnSpc>
              <a:buFont typeface="Arial"/>
              <a:buChar char="•"/>
            </a:pPr>
            <a:r>
              <a:rPr lang="en-US" sz="2000" b="1" dirty="0"/>
              <a:t>Buenos Aires, Costa Rica, </a:t>
            </a:r>
            <a:r>
              <a:rPr lang="en-US" sz="2000" b="1" dirty="0" smtClean="0"/>
              <a:t>Fiji, Florence</a:t>
            </a:r>
            <a:r>
              <a:rPr lang="en-US" sz="2000" b="1" dirty="0"/>
              <a:t>, Heidelberg, Honduras, </a:t>
            </a:r>
            <a:r>
              <a:rPr lang="en-US" sz="2000" b="1" dirty="0" smtClean="0"/>
              <a:t>Lausanne</a:t>
            </a:r>
            <a:r>
              <a:rPr lang="en-US" sz="2000" b="1" dirty="0"/>
              <a:t>, London, Madrid, </a:t>
            </a:r>
            <a:r>
              <a:rPr lang="en-US" sz="2000" b="1" dirty="0" smtClean="0"/>
              <a:t>Shanghai</a:t>
            </a:r>
          </a:p>
          <a:p>
            <a:pPr algn="l">
              <a:lnSpc>
                <a:spcPct val="80000"/>
              </a:lnSpc>
              <a:buFont typeface="Arial"/>
              <a:buChar char="•"/>
            </a:pPr>
            <a:r>
              <a:rPr lang="en-US" sz="2000" b="1" dirty="0" smtClean="0"/>
              <a:t>55</a:t>
            </a:r>
            <a:r>
              <a:rPr lang="en-US" sz="2000" b="1" dirty="0"/>
              <a:t>% of sophomores participate</a:t>
            </a:r>
          </a:p>
          <a:p>
            <a:pPr algn="l">
              <a:lnSpc>
                <a:spcPct val="80000"/>
              </a:lnSpc>
              <a:buFont typeface="Arial"/>
              <a:buChar char="•"/>
            </a:pPr>
            <a:r>
              <a:rPr lang="en-US" sz="2000" b="1" dirty="0"/>
              <a:t>Student Experiences</a:t>
            </a:r>
          </a:p>
          <a:p>
            <a:pPr lvl="1">
              <a:lnSpc>
                <a:spcPct val="80000"/>
              </a:lnSpc>
            </a:pPr>
            <a:r>
              <a:rPr lang="en-US" sz="1800" b="1" dirty="0"/>
              <a:t>Academic – Full Semester/Year Coursework</a:t>
            </a:r>
          </a:p>
          <a:p>
            <a:pPr lvl="1">
              <a:lnSpc>
                <a:spcPct val="80000"/>
              </a:lnSpc>
            </a:pPr>
            <a:r>
              <a:rPr lang="en-US" sz="1800" b="1" dirty="0"/>
              <a:t>Living Community – House and Home-stay</a:t>
            </a:r>
          </a:p>
          <a:p>
            <a:pPr lvl="1">
              <a:lnSpc>
                <a:spcPct val="80000"/>
              </a:lnSpc>
            </a:pPr>
            <a:r>
              <a:rPr lang="en-US" sz="1800" b="1" dirty="0"/>
              <a:t>Spiritual – Student Led Bible Studies, House Church</a:t>
            </a:r>
          </a:p>
          <a:p>
            <a:pPr lvl="1">
              <a:lnSpc>
                <a:spcPct val="80000"/>
              </a:lnSpc>
            </a:pPr>
            <a:r>
              <a:rPr lang="en-US" sz="1800" b="1" dirty="0"/>
              <a:t>Service Projects</a:t>
            </a:r>
          </a:p>
          <a:p>
            <a:pPr lvl="1">
              <a:lnSpc>
                <a:spcPct val="80000"/>
              </a:lnSpc>
            </a:pPr>
            <a:r>
              <a:rPr lang="en-US" sz="1800" b="1" dirty="0"/>
              <a:t>Cultural	</a:t>
            </a:r>
          </a:p>
          <a:p>
            <a:pPr lvl="2">
              <a:lnSpc>
                <a:spcPct val="80000"/>
              </a:lnSpc>
            </a:pPr>
            <a:r>
              <a:rPr lang="en-US" sz="1600" b="1" dirty="0"/>
              <a:t>Extensive Local Travel Opportunities</a:t>
            </a:r>
          </a:p>
          <a:p>
            <a:pPr lvl="2">
              <a:lnSpc>
                <a:spcPct val="80000"/>
              </a:lnSpc>
            </a:pPr>
            <a:r>
              <a:rPr lang="en-US" sz="1600" b="1" dirty="0"/>
              <a:t>Group Field trips – Spain, Greece, France, Austria, Brazil, Uruguay</a:t>
            </a:r>
          </a:p>
          <a:p>
            <a:pPr lvl="1">
              <a:lnSpc>
                <a:spcPct val="80000"/>
              </a:lnSpc>
            </a:pPr>
            <a:r>
              <a:rPr lang="en-US" sz="1800" b="1" dirty="0"/>
              <a:t>Mentoring – Visiting Faculty, Staff, Peers</a:t>
            </a:r>
          </a:p>
        </p:txBody>
      </p:sp>
    </p:spTree>
    <p:extLst>
      <p:ext uri="{BB962C8B-B14F-4D97-AF65-F5344CB8AC3E}">
        <p14:creationId xmlns:p14="http://schemas.microsoft.com/office/powerpoint/2010/main" val="888138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188640"/>
            <a:ext cx="8229600" cy="1143000"/>
          </a:xfrm>
        </p:spPr>
        <p:txBody>
          <a:bodyPr>
            <a:normAutofit fontScale="90000"/>
          </a:bodyPr>
          <a:lstStyle/>
          <a:p>
            <a:pPr eaLnBrk="1" hangingPunct="1"/>
            <a:r>
              <a:rPr lang="en-US" b="1" dirty="0">
                <a:latin typeface="Times New Roman" charset="0"/>
                <a:cs typeface="Times New Roman" charset="0"/>
              </a:rPr>
              <a:t>Faith Attitude </a:t>
            </a:r>
            <a:r>
              <a:rPr lang="en-US" b="1" dirty="0" smtClean="0">
                <a:latin typeface="Times New Roman" charset="0"/>
                <a:cs typeface="Times New Roman" charset="0"/>
              </a:rPr>
              <a:t>&amp; Behavior Survey</a:t>
            </a:r>
            <a:endParaRPr lang="en-US" b="1" dirty="0">
              <a:latin typeface="Times New Roman" charset="0"/>
              <a:cs typeface="Times New Roman"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80221048"/>
              </p:ext>
            </p:extLst>
          </p:nvPr>
        </p:nvGraphicFramePr>
        <p:xfrm>
          <a:off x="611560" y="1268761"/>
          <a:ext cx="7704856" cy="3695139"/>
        </p:xfrm>
        <a:graphic>
          <a:graphicData uri="http://schemas.openxmlformats.org/drawingml/2006/table">
            <a:tbl>
              <a:tblPr/>
              <a:tblGrid>
                <a:gridCol w="2231357"/>
                <a:gridCol w="5473499"/>
              </a:tblGrid>
              <a:tr h="540459">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500" b="0" i="0" u="none" strike="noStrike" cap="none" normalizeH="0" baseline="0" dirty="0" smtClean="0">
                          <a:ln>
                            <a:noFill/>
                          </a:ln>
                          <a:solidFill>
                            <a:srgbClr val="000066"/>
                          </a:solidFill>
                          <a:effectLst/>
                          <a:latin typeface="Times New Roman" pitchFamily="18" charset="0"/>
                          <a:cs typeface="Times New Roman" pitchFamily="18" charset="0"/>
                        </a:rPr>
                        <a:t>Subscales</a:t>
                      </a:r>
                      <a:endParaRPr kumimoji="0" lang="en-US" sz="1700" b="0" i="0" u="none" strike="noStrike" cap="none" normalizeH="0" baseline="0" dirty="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500" b="0" i="0" u="none" strike="noStrike" cap="none" normalizeH="0" baseline="0" smtClean="0">
                          <a:ln>
                            <a:noFill/>
                          </a:ln>
                          <a:solidFill>
                            <a:srgbClr val="000066"/>
                          </a:solidFill>
                          <a:effectLst/>
                          <a:latin typeface="Times New Roman" pitchFamily="18" charset="0"/>
                          <a:cs typeface="Times New Roman" pitchFamily="18" charset="0"/>
                        </a:rPr>
                        <a:t>Sample Items</a:t>
                      </a:r>
                      <a:endParaRPr kumimoji="0" lang="en-US" sz="1700" b="0" i="0" u="none" strike="noStrike" cap="none" normalizeH="0" baseline="0" smtClean="0">
                        <a:ln>
                          <a:noFill/>
                        </a:ln>
                        <a:solidFill>
                          <a:srgbClr val="000066"/>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297">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Strength of Beliefs </a:t>
                      </a:r>
                    </a:p>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a:t>
                      </a:r>
                      <a:r>
                        <a:rPr kumimoji="0" lang="en-US" sz="1500" b="0" i="1" u="none" strike="noStrike" cap="none" normalizeH="0" baseline="0" dirty="0" smtClean="0">
                          <a:ln>
                            <a:noFill/>
                          </a:ln>
                          <a:solidFill>
                            <a:srgbClr val="000090"/>
                          </a:solidFill>
                          <a:effectLst/>
                          <a:latin typeface="Symbol" pitchFamily="18" charset="2"/>
                          <a:cs typeface="Times New Roman" pitchFamily="18" charset="0"/>
                        </a:rPr>
                        <a:t>a</a:t>
                      </a: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 = 0.73)</a:t>
                      </a:r>
                      <a:endParaRPr kumimoji="0" lang="en-US" sz="1700" b="0" i="1" u="none" strike="noStrike" cap="none" normalizeH="0" baseline="0" dirty="0" smtClean="0">
                        <a:ln>
                          <a:noFill/>
                        </a:ln>
                        <a:solidFill>
                          <a:srgbClr val="00009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1500" b="0" i="0" u="none" strike="noStrike" cap="none" normalizeH="0" baseline="0" dirty="0" smtClean="0">
                          <a:ln>
                            <a:noFill/>
                          </a:ln>
                          <a:solidFill>
                            <a:srgbClr val="000090"/>
                          </a:solidFill>
                          <a:effectLst/>
                          <a:latin typeface="Times New Roman" pitchFamily="18" charset="0"/>
                          <a:cs typeface="Times New Roman" pitchFamily="18" charset="0"/>
                        </a:rPr>
                        <a:t>I view myself as a religious person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457200" algn="l"/>
                        </a:tabLst>
                      </a:pPr>
                      <a:endParaRPr kumimoji="0" lang="en-US" sz="1700" b="0" i="0" u="none" strike="noStrike" cap="none" normalizeH="0" baseline="0" dirty="0" smtClean="0">
                        <a:ln>
                          <a:noFill/>
                        </a:ln>
                        <a:solidFill>
                          <a:srgbClr val="00009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1500" b="0" i="0" u="none" strike="noStrike" cap="none" normalizeH="0" baseline="0" dirty="0" smtClean="0">
                          <a:ln>
                            <a:noFill/>
                          </a:ln>
                          <a:solidFill>
                            <a:srgbClr val="000090"/>
                          </a:solidFill>
                          <a:effectLst/>
                          <a:latin typeface="Times New Roman" pitchFamily="18" charset="0"/>
                          <a:cs typeface="Times New Roman" pitchFamily="18" charset="0"/>
                        </a:rPr>
                        <a:t>I have doubts about whether my religious beliefs are true</a:t>
                      </a:r>
                      <a:endParaRPr kumimoji="0" lang="en-US" sz="1700" b="0" i="0" u="none" strike="noStrike" cap="none" normalizeH="0" baseline="0" dirty="0" smtClean="0">
                        <a:ln>
                          <a:noFill/>
                        </a:ln>
                        <a:solidFill>
                          <a:srgbClr val="00009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297">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Importance of Faith </a:t>
                      </a:r>
                    </a:p>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a:t>
                      </a:r>
                      <a:r>
                        <a:rPr kumimoji="0" lang="en-US" sz="1500" b="0" i="1" u="none" strike="noStrike" cap="none" normalizeH="0" baseline="0" dirty="0" smtClean="0">
                          <a:ln>
                            <a:noFill/>
                          </a:ln>
                          <a:solidFill>
                            <a:srgbClr val="000090"/>
                          </a:solidFill>
                          <a:effectLst/>
                          <a:latin typeface="Symbol" pitchFamily="18" charset="2"/>
                          <a:cs typeface="Times New Roman" pitchFamily="18" charset="0"/>
                        </a:rPr>
                        <a:t>a</a:t>
                      </a: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 = 0.89)</a:t>
                      </a:r>
                      <a:endParaRPr kumimoji="0" lang="en-US" sz="1700" b="0" i="1" u="none" strike="noStrike" cap="none" normalizeH="0" baseline="0" dirty="0" smtClean="0">
                        <a:ln>
                          <a:noFill/>
                        </a:ln>
                        <a:solidFill>
                          <a:srgbClr val="00009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1500" b="0" i="0" u="none" strike="noStrike" cap="none" normalizeH="0" baseline="0" dirty="0" smtClean="0">
                          <a:ln>
                            <a:noFill/>
                          </a:ln>
                          <a:solidFill>
                            <a:srgbClr val="000090"/>
                          </a:solidFill>
                          <a:effectLst/>
                          <a:latin typeface="Times New Roman" pitchFamily="18" charset="0"/>
                          <a:cs typeface="Times New Roman" pitchFamily="18" charset="0"/>
                        </a:rPr>
                        <a:t>Religion is not a very important part of my life right now</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457200" algn="l"/>
                        </a:tabLst>
                      </a:pPr>
                      <a:endParaRPr kumimoji="0" lang="en-US" sz="1700" b="0" i="0" u="none" strike="noStrike" cap="none" normalizeH="0" baseline="0" dirty="0" smtClean="0">
                        <a:ln>
                          <a:noFill/>
                        </a:ln>
                        <a:solidFill>
                          <a:srgbClr val="00009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1500" b="0" i="0" u="none" strike="noStrike" cap="none" normalizeH="0" baseline="0" dirty="0" smtClean="0">
                          <a:ln>
                            <a:noFill/>
                          </a:ln>
                          <a:solidFill>
                            <a:srgbClr val="000090"/>
                          </a:solidFill>
                          <a:effectLst/>
                          <a:latin typeface="Times New Roman" pitchFamily="18" charset="0"/>
                          <a:cs typeface="Times New Roman" pitchFamily="18" charset="0"/>
                        </a:rPr>
                        <a:t>My faith is not very important to me</a:t>
                      </a:r>
                      <a:endParaRPr kumimoji="0" lang="en-US" sz="1700" b="0" i="0" u="none" strike="noStrike" cap="none" normalizeH="0" baseline="0" dirty="0" smtClean="0">
                        <a:ln>
                          <a:noFill/>
                        </a:ln>
                        <a:solidFill>
                          <a:srgbClr val="00009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2148">
                <a:tc>
                  <a:txBody>
                    <a:bodyPr/>
                    <a:lstStyle/>
                    <a:p>
                      <a:pPr marL="0" marR="0" lvl="0" indent="0" algn="ctr" defTabSz="914400" rtl="0" eaLnBrk="1" fontAlgn="base" latinLnBrk="0" hangingPunct="1">
                        <a:lnSpc>
                          <a:spcPct val="200000"/>
                        </a:lnSpc>
                        <a:spcBef>
                          <a:spcPts val="1200"/>
                        </a:spcBef>
                        <a:spcAft>
                          <a:spcPts val="300"/>
                        </a:spcAft>
                        <a:buClrTx/>
                        <a:buSzTx/>
                        <a:buFontTx/>
                        <a:buNone/>
                        <a:tabLst/>
                      </a:pP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Life Application of Faith (</a:t>
                      </a:r>
                      <a:r>
                        <a:rPr kumimoji="0" lang="en-US" sz="1500" b="0" i="1" u="none" strike="noStrike" cap="none" normalizeH="0" baseline="0" dirty="0" smtClean="0">
                          <a:ln>
                            <a:noFill/>
                          </a:ln>
                          <a:solidFill>
                            <a:srgbClr val="000090"/>
                          </a:solidFill>
                          <a:effectLst/>
                          <a:latin typeface="Symbol" pitchFamily="18" charset="2"/>
                          <a:cs typeface="Times New Roman" pitchFamily="18" charset="0"/>
                        </a:rPr>
                        <a:t>a</a:t>
                      </a:r>
                      <a:r>
                        <a:rPr kumimoji="0" lang="en-US" sz="1500" b="0" i="1" u="none" strike="noStrike" cap="none" normalizeH="0" baseline="0" dirty="0" smtClean="0">
                          <a:ln>
                            <a:noFill/>
                          </a:ln>
                          <a:solidFill>
                            <a:srgbClr val="000090"/>
                          </a:solidFill>
                          <a:effectLst/>
                          <a:latin typeface="Times New Roman" pitchFamily="18" charset="0"/>
                          <a:cs typeface="Times New Roman" pitchFamily="18" charset="0"/>
                        </a:rPr>
                        <a:t> = 0.92)</a:t>
                      </a:r>
                      <a:endParaRPr kumimoji="0" lang="en-US" sz="1700" b="0" i="1" u="none" strike="noStrike" cap="none" normalizeH="0" baseline="0" dirty="0" smtClean="0">
                        <a:ln>
                          <a:noFill/>
                        </a:ln>
                        <a:solidFill>
                          <a:srgbClr val="00009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1500" b="0" i="0" u="none" strike="noStrike" cap="none" normalizeH="0" baseline="0" dirty="0" smtClean="0">
                          <a:ln>
                            <a:noFill/>
                          </a:ln>
                          <a:solidFill>
                            <a:srgbClr val="000090"/>
                          </a:solidFill>
                          <a:effectLst/>
                          <a:latin typeface="Times New Roman" pitchFamily="18" charset="0"/>
                          <a:cs typeface="Times New Roman" pitchFamily="18" charset="0"/>
                        </a:rPr>
                        <a:t>I depend on my faith in God for decision-making and direction</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457200" algn="l"/>
                        </a:tabLst>
                      </a:pPr>
                      <a:endParaRPr kumimoji="0" lang="en-US" sz="1700" b="0" i="0" u="none" strike="noStrike" cap="none" normalizeH="0" baseline="0" dirty="0" smtClean="0">
                        <a:ln>
                          <a:noFill/>
                        </a:ln>
                        <a:solidFill>
                          <a:srgbClr val="000090"/>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kumimoji="0" lang="en-US" sz="1500" b="0" i="0" u="none" strike="noStrike" cap="none" normalizeH="0" baseline="0" dirty="0" smtClean="0">
                          <a:ln>
                            <a:noFill/>
                          </a:ln>
                          <a:solidFill>
                            <a:srgbClr val="000090"/>
                          </a:solidFill>
                          <a:effectLst/>
                          <a:latin typeface="Times New Roman" pitchFamily="18" charset="0"/>
                          <a:cs typeface="Times New Roman" pitchFamily="18" charset="0"/>
                        </a:rPr>
                        <a:t>I try hard to carry my religious beliefs into all other dealings in my life</a:t>
                      </a:r>
                      <a:endParaRPr kumimoji="0" lang="en-US" sz="1700" b="0" i="0" u="none" strike="noStrike" cap="none" normalizeH="0" baseline="0" dirty="0" smtClean="0">
                        <a:ln>
                          <a:noFill/>
                        </a:ln>
                        <a:solidFill>
                          <a:srgbClr val="000090"/>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7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236DBBBC-783F-D84C-8337-36F40393CAF9}" type="slidenum">
              <a:rPr lang="en-US" sz="1200" b="1">
                <a:solidFill>
                  <a:srgbClr val="FFFFFF"/>
                </a:solidFill>
              </a:rPr>
              <a:pPr algn="ctr" eaLnBrk="1" hangingPunct="1">
                <a:lnSpc>
                  <a:spcPct val="80000"/>
                </a:lnSpc>
              </a:pPr>
              <a:t>30</a:t>
            </a:fld>
            <a:endParaRPr lang="en-US" sz="1200" b="1">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78908279"/>
              </p:ext>
            </p:extLst>
          </p:nvPr>
        </p:nvGraphicFramePr>
        <p:xfrm>
          <a:off x="611560" y="4941168"/>
          <a:ext cx="7704856" cy="1097279"/>
        </p:xfrm>
        <a:graphic>
          <a:graphicData uri="http://schemas.openxmlformats.org/drawingml/2006/table">
            <a:tbl>
              <a:tblPr/>
              <a:tblGrid>
                <a:gridCol w="2232248"/>
                <a:gridCol w="5472608"/>
              </a:tblGrid>
              <a:tr h="79208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1" u="none" strike="noStrike" cap="none" normalizeH="0" baseline="0" dirty="0">
                          <a:ln>
                            <a:noFill/>
                          </a:ln>
                          <a:solidFill>
                            <a:srgbClr val="000090"/>
                          </a:solidFill>
                          <a:effectLst/>
                          <a:latin typeface="+mn-lt"/>
                          <a:ea typeface="ＭＳ Ｐゴシック" charset="0"/>
                        </a:rPr>
                        <a:t>Faith </a:t>
                      </a:r>
                      <a:r>
                        <a:rPr kumimoji="0" lang="en-US" sz="1600" b="0" i="1" u="none" strike="noStrike" cap="none" normalizeH="0" baseline="0" dirty="0" smtClean="0">
                          <a:ln>
                            <a:noFill/>
                          </a:ln>
                          <a:solidFill>
                            <a:srgbClr val="000090"/>
                          </a:solidFill>
                          <a:effectLst/>
                          <a:latin typeface="+mn-lt"/>
                          <a:ea typeface="ＭＳ Ｐゴシック" charset="0"/>
                        </a:rPr>
                        <a:t>Behavior</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1600" b="0" i="1" u="none" strike="noStrike" cap="none" normalizeH="0" baseline="0" dirty="0">
                        <a:ln>
                          <a:noFill/>
                        </a:ln>
                        <a:solidFill>
                          <a:srgbClr val="000090"/>
                        </a:solidFill>
                        <a:effectLst/>
                        <a:latin typeface="+mn-lt"/>
                        <a:ea typeface="ＭＳ Ｐゴシック"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0"/>
                        <a:buNone/>
                        <a:tabLst/>
                      </a:pPr>
                      <a:r>
                        <a:rPr kumimoji="0" lang="en-US" sz="1600" b="0" i="1" u="none" strike="noStrike" cap="none" normalizeH="0" baseline="0" dirty="0">
                          <a:ln>
                            <a:noFill/>
                          </a:ln>
                          <a:solidFill>
                            <a:srgbClr val="000090"/>
                          </a:solidFill>
                          <a:effectLst/>
                          <a:latin typeface="+mn-lt"/>
                          <a:ea typeface="ＭＳ Ｐゴシック" charset="0"/>
                        </a:rPr>
                        <a:t>(alpha = .88)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
                          <a:schemeClr val="folHlink"/>
                        </a:buClr>
                        <a:buSzPct val="60000"/>
                        <a:buFont typeface="Arial" pitchFamily="34" charset="0"/>
                        <a:buChar char="•"/>
                        <a:tabLst/>
                      </a:pPr>
                      <a:r>
                        <a:rPr kumimoji="0" lang="en-US" sz="1500" b="0" i="0" u="none" strike="noStrike" cap="none" normalizeH="0" baseline="0" dirty="0">
                          <a:ln>
                            <a:noFill/>
                          </a:ln>
                          <a:solidFill>
                            <a:srgbClr val="000090"/>
                          </a:solidFill>
                          <a:effectLst/>
                          <a:latin typeface="+mn-lt"/>
                          <a:ea typeface="ＭＳ Ｐゴシック" charset="0"/>
                        </a:rPr>
                        <a:t>How often do you attend religious </a:t>
                      </a:r>
                      <a:r>
                        <a:rPr kumimoji="0" lang="en-US" sz="1500" b="0" i="0" u="none" strike="noStrike" cap="none" normalizeH="0" baseline="0" dirty="0" smtClean="0">
                          <a:ln>
                            <a:noFill/>
                          </a:ln>
                          <a:solidFill>
                            <a:srgbClr val="000090"/>
                          </a:solidFill>
                          <a:effectLst/>
                          <a:latin typeface="+mn-lt"/>
                          <a:ea typeface="ＭＳ Ｐゴシック" charset="0"/>
                        </a:rPr>
                        <a:t>services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Arial" pitchFamily="34" charset="0"/>
                        <a:buNone/>
                        <a:tabLst/>
                      </a:pPr>
                      <a:endParaRPr kumimoji="0" lang="en-US" sz="1500" b="0" i="0" u="none" strike="noStrike" cap="none" normalizeH="0" baseline="0" dirty="0">
                        <a:ln>
                          <a:noFill/>
                        </a:ln>
                        <a:solidFill>
                          <a:srgbClr val="000090"/>
                        </a:solidFill>
                        <a:effectLst/>
                        <a:latin typeface="+mn-lt"/>
                        <a:ea typeface="ＭＳ Ｐゴシック" charset="0"/>
                      </a:endParaRPr>
                    </a:p>
                    <a:p>
                      <a:pPr marL="285750" marR="0" lvl="0" indent="-285750" algn="l" defTabSz="914400" rtl="0" eaLnBrk="1" fontAlgn="base" latinLnBrk="0" hangingPunct="1">
                        <a:lnSpc>
                          <a:spcPct val="100000"/>
                        </a:lnSpc>
                        <a:spcBef>
                          <a:spcPct val="20000"/>
                        </a:spcBef>
                        <a:spcAft>
                          <a:spcPct val="0"/>
                        </a:spcAft>
                        <a:buClr>
                          <a:schemeClr val="folHlink"/>
                        </a:buClr>
                        <a:buSzPct val="60000"/>
                        <a:buFont typeface="Arial" pitchFamily="34" charset="0"/>
                        <a:buChar char="•"/>
                        <a:tabLst/>
                      </a:pPr>
                      <a:r>
                        <a:rPr kumimoji="0" lang="en-US" sz="1500" b="0" i="0" u="none" strike="noStrike" cap="none" normalizeH="0" baseline="0" dirty="0">
                          <a:ln>
                            <a:noFill/>
                          </a:ln>
                          <a:solidFill>
                            <a:srgbClr val="000090"/>
                          </a:solidFill>
                          <a:effectLst/>
                          <a:latin typeface="+mn-lt"/>
                          <a:ea typeface="ＭＳ Ｐゴシック" charset="0"/>
                        </a:rPr>
                        <a:t>How often have you read a devotional, religious, or spiritual book in the last </a:t>
                      </a:r>
                      <a:r>
                        <a:rPr kumimoji="0" lang="en-US" sz="1500" b="0" i="0" u="none" strike="noStrike" cap="none" normalizeH="0" baseline="0" dirty="0" smtClean="0">
                          <a:ln>
                            <a:noFill/>
                          </a:ln>
                          <a:solidFill>
                            <a:srgbClr val="000090"/>
                          </a:solidFill>
                          <a:effectLst/>
                          <a:latin typeface="+mn-lt"/>
                          <a:ea typeface="ＭＳ Ｐゴシック" charset="0"/>
                        </a:rPr>
                        <a:t>year</a:t>
                      </a:r>
                      <a:endParaRPr kumimoji="0" lang="en-US" sz="1500" b="0" i="0" u="none" strike="noStrike" cap="none" normalizeH="0" baseline="0" dirty="0">
                        <a:ln>
                          <a:noFill/>
                        </a:ln>
                        <a:solidFill>
                          <a:srgbClr val="000090"/>
                        </a:solidFill>
                        <a:effectLst/>
                        <a:latin typeface="+mn-lt"/>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690883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755576" y="476672"/>
            <a:ext cx="8229600" cy="1371600"/>
          </a:xfrm>
        </p:spPr>
        <p:txBody>
          <a:bodyPr>
            <a:normAutofit fontScale="90000"/>
          </a:bodyPr>
          <a:lstStyle/>
          <a:p>
            <a:pPr algn="ctr" eaLnBrk="1" hangingPunct="1"/>
            <a:r>
              <a:rPr lang="en-US" sz="4000" dirty="0">
                <a:latin typeface="Mona Lisa Recut" charset="0"/>
              </a:rPr>
              <a:t>Strength of </a:t>
            </a:r>
            <a:r>
              <a:rPr lang="en-US" sz="4000" dirty="0" smtClean="0">
                <a:latin typeface="Mona Lisa Recut" charset="0"/>
              </a:rPr>
              <a:t>Belief </a:t>
            </a:r>
            <a:r>
              <a:rPr lang="en-US" sz="4000" dirty="0">
                <a:latin typeface="Mona Lisa Recut" charset="0"/>
              </a:rPr>
              <a:t/>
            </a:r>
            <a:br>
              <a:rPr lang="en-US" sz="4000" dirty="0">
                <a:latin typeface="Mona Lisa Recut" charset="0"/>
              </a:rPr>
            </a:br>
            <a:r>
              <a:rPr lang="en-US" sz="4000" dirty="0">
                <a:latin typeface="Mona Lisa Recut" charset="0"/>
              </a:rPr>
              <a:t>First-Year and Senior Time </a:t>
            </a:r>
            <a:r>
              <a:rPr lang="en-US" sz="4000" dirty="0" smtClean="0">
                <a:latin typeface="Mona Lisa Recut" charset="0"/>
              </a:rPr>
              <a:t>Periods ***</a:t>
            </a:r>
            <a:endParaRPr lang="en-US" sz="4000" dirty="0">
              <a:latin typeface="Mona Lisa Recut" charset="0"/>
            </a:endParaRPr>
          </a:p>
        </p:txBody>
      </p:sp>
      <p:graphicFrame>
        <p:nvGraphicFramePr>
          <p:cNvPr id="34818" name="Object 0"/>
          <p:cNvGraphicFramePr>
            <a:graphicFrameLocks noGrp="1" noChangeAspect="1"/>
          </p:cNvGraphicFramePr>
          <p:nvPr>
            <p:ph type="chart" idx="4294967295"/>
          </p:nvPr>
        </p:nvGraphicFramePr>
        <p:xfrm>
          <a:off x="1371600" y="1981200"/>
          <a:ext cx="7772400" cy="4114800"/>
        </p:xfrm>
        <a:graphic>
          <a:graphicData uri="http://schemas.openxmlformats.org/presentationml/2006/ole">
            <mc:AlternateContent xmlns:mc="http://schemas.openxmlformats.org/markup-compatibility/2006">
              <mc:Choice xmlns:v="urn:schemas-microsoft-com:vml" Requires="v">
                <p:oleObj spid="_x0000_s8272" name="Worksheet" r:id="rId3" imgW="7773074" imgH="4115157" progId="Excel.Sheet.8">
                  <p:embed/>
                </p:oleObj>
              </mc:Choice>
              <mc:Fallback>
                <p:oleObj name="Worksheet" r:id="rId3" imgW="7773074" imgH="411515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9"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903AD4B1-11B9-0242-A774-555E02DB1DB7}" type="slidenum">
              <a:rPr lang="en-US" sz="1200" b="1">
                <a:solidFill>
                  <a:srgbClr val="FFFFFF"/>
                </a:solidFill>
              </a:rPr>
              <a:pPr algn="ctr" eaLnBrk="1" hangingPunct="1">
                <a:lnSpc>
                  <a:spcPct val="80000"/>
                </a:lnSpc>
              </a:pPr>
              <a:t>31</a:t>
            </a:fld>
            <a:endParaRPr lang="en-US" sz="1200" b="1">
              <a:solidFill>
                <a:srgbClr val="FFFFFF"/>
              </a:solidFill>
            </a:endParaRPr>
          </a:p>
        </p:txBody>
      </p:sp>
    </p:spTree>
    <p:extLst>
      <p:ext uri="{BB962C8B-B14F-4D97-AF65-F5344CB8AC3E}">
        <p14:creationId xmlns:p14="http://schemas.microsoft.com/office/powerpoint/2010/main" val="231465898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323528" y="548680"/>
            <a:ext cx="8229600" cy="1371600"/>
          </a:xfrm>
        </p:spPr>
        <p:txBody>
          <a:bodyPr>
            <a:normAutofit fontScale="90000"/>
          </a:bodyPr>
          <a:lstStyle/>
          <a:p>
            <a:pPr algn="ctr" eaLnBrk="1" hangingPunct="1"/>
            <a:r>
              <a:rPr lang="en-US" sz="4000" dirty="0">
                <a:latin typeface="Mona Lisa Recut" charset="0"/>
              </a:rPr>
              <a:t>Faith </a:t>
            </a:r>
            <a:r>
              <a:rPr lang="en-US" sz="4000" dirty="0" smtClean="0">
                <a:latin typeface="Mona Lisa Recut" charset="0"/>
              </a:rPr>
              <a:t>Importance </a:t>
            </a:r>
            <a:r>
              <a:rPr lang="en-US" sz="4000" dirty="0">
                <a:latin typeface="Mona Lisa Recut" charset="0"/>
              </a:rPr>
              <a:t/>
            </a:r>
            <a:br>
              <a:rPr lang="en-US" sz="4000" dirty="0">
                <a:latin typeface="Mona Lisa Recut" charset="0"/>
              </a:rPr>
            </a:br>
            <a:r>
              <a:rPr lang="en-US" sz="4000" dirty="0">
                <a:latin typeface="Mona Lisa Recut" charset="0"/>
              </a:rPr>
              <a:t>First-Year and Senior Time </a:t>
            </a:r>
            <a:r>
              <a:rPr lang="en-US" sz="4000" dirty="0" smtClean="0">
                <a:latin typeface="Mona Lisa Recut" charset="0"/>
              </a:rPr>
              <a:t>Periods ***</a:t>
            </a:r>
            <a:endParaRPr lang="en-US" sz="4000" dirty="0">
              <a:latin typeface="Mona Lisa Recut" charset="0"/>
            </a:endParaRPr>
          </a:p>
        </p:txBody>
      </p:sp>
      <p:graphicFrame>
        <p:nvGraphicFramePr>
          <p:cNvPr id="35842" name="Object 0"/>
          <p:cNvGraphicFramePr>
            <a:graphicFrameLocks noGrp="1" noChangeAspect="1"/>
          </p:cNvGraphicFramePr>
          <p:nvPr>
            <p:ph type="chart" idx="4294967295"/>
          </p:nvPr>
        </p:nvGraphicFramePr>
        <p:xfrm>
          <a:off x="1371600" y="1981200"/>
          <a:ext cx="7772400" cy="4114800"/>
        </p:xfrm>
        <a:graphic>
          <a:graphicData uri="http://schemas.openxmlformats.org/presentationml/2006/ole">
            <mc:AlternateContent xmlns:mc="http://schemas.openxmlformats.org/markup-compatibility/2006">
              <mc:Choice xmlns:v="urn:schemas-microsoft-com:vml" Requires="v">
                <p:oleObj spid="_x0000_s9296" name="Worksheet" r:id="rId3" imgW="7773074" imgH="4115157" progId="Excel.Sheet.8">
                  <p:embed/>
                </p:oleObj>
              </mc:Choice>
              <mc:Fallback>
                <p:oleObj name="Worksheet" r:id="rId3" imgW="7773074" imgH="411515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1714299-8A50-B645-AA6B-D94E7F70105B}" type="slidenum">
              <a:rPr lang="en-US" sz="1200" b="1">
                <a:solidFill>
                  <a:srgbClr val="FFFFFF"/>
                </a:solidFill>
              </a:rPr>
              <a:pPr algn="ctr" eaLnBrk="1" hangingPunct="1">
                <a:lnSpc>
                  <a:spcPct val="80000"/>
                </a:lnSpc>
              </a:pPr>
              <a:t>32</a:t>
            </a:fld>
            <a:endParaRPr lang="en-US" sz="1200" b="1">
              <a:solidFill>
                <a:srgbClr val="FFFFFF"/>
              </a:solidFill>
            </a:endParaRPr>
          </a:p>
        </p:txBody>
      </p:sp>
    </p:spTree>
    <p:extLst>
      <p:ext uri="{BB962C8B-B14F-4D97-AF65-F5344CB8AC3E}">
        <p14:creationId xmlns:p14="http://schemas.microsoft.com/office/powerpoint/2010/main" val="296867891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a:xfrm>
            <a:off x="539552" y="332656"/>
            <a:ext cx="8229600" cy="1371600"/>
          </a:xfrm>
        </p:spPr>
        <p:txBody>
          <a:bodyPr>
            <a:normAutofit fontScale="90000"/>
          </a:bodyPr>
          <a:lstStyle/>
          <a:p>
            <a:pPr algn="ctr" eaLnBrk="1" hangingPunct="1"/>
            <a:r>
              <a:rPr lang="en-US" sz="4000" dirty="0">
                <a:latin typeface="Mona Lisa Recut" charset="0"/>
              </a:rPr>
              <a:t>Faith </a:t>
            </a:r>
            <a:r>
              <a:rPr lang="en-US" sz="4000" dirty="0" smtClean="0">
                <a:latin typeface="Mona Lisa Recut" charset="0"/>
              </a:rPr>
              <a:t>Application</a:t>
            </a:r>
            <a:r>
              <a:rPr lang="en-US" sz="4000" dirty="0">
                <a:latin typeface="Mona Lisa Recut" charset="0"/>
              </a:rPr>
              <a:t/>
            </a:r>
            <a:br>
              <a:rPr lang="en-US" sz="4000" dirty="0">
                <a:latin typeface="Mona Lisa Recut" charset="0"/>
              </a:rPr>
            </a:br>
            <a:r>
              <a:rPr lang="en-US" sz="4000" dirty="0">
                <a:latin typeface="Mona Lisa Recut" charset="0"/>
              </a:rPr>
              <a:t>First-Year and Senior Time </a:t>
            </a:r>
            <a:r>
              <a:rPr lang="en-US" sz="4000" dirty="0" smtClean="0">
                <a:latin typeface="Mona Lisa Recut" charset="0"/>
              </a:rPr>
              <a:t>Periods ***</a:t>
            </a:r>
            <a:endParaRPr lang="en-US" sz="4000" dirty="0">
              <a:latin typeface="Mona Lisa Recut" charset="0"/>
            </a:endParaRPr>
          </a:p>
        </p:txBody>
      </p:sp>
      <p:graphicFrame>
        <p:nvGraphicFramePr>
          <p:cNvPr id="37890" name="Object 0"/>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11344" name="Worksheet" r:id="rId3" imgW="7773074" imgH="4115157" progId="Excel.Sheet.8">
                  <p:embed/>
                </p:oleObj>
              </mc:Choice>
              <mc:Fallback>
                <p:oleObj name="Worksheet" r:id="rId3" imgW="7773074" imgH="411515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94280B4E-C7D8-AC4E-AA7E-468DA170CF38}" type="slidenum">
              <a:rPr lang="en-US" sz="1200" b="1">
                <a:solidFill>
                  <a:srgbClr val="FFFFFF"/>
                </a:solidFill>
              </a:rPr>
              <a:pPr algn="ctr" eaLnBrk="1" hangingPunct="1">
                <a:lnSpc>
                  <a:spcPct val="80000"/>
                </a:lnSpc>
              </a:pPr>
              <a:t>33</a:t>
            </a:fld>
            <a:endParaRPr lang="en-US" sz="1200" b="1">
              <a:solidFill>
                <a:srgbClr val="FFFFFF"/>
              </a:solidFill>
            </a:endParaRPr>
          </a:p>
        </p:txBody>
      </p:sp>
    </p:spTree>
    <p:extLst>
      <p:ext uri="{BB962C8B-B14F-4D97-AF65-F5344CB8AC3E}">
        <p14:creationId xmlns:p14="http://schemas.microsoft.com/office/powerpoint/2010/main" val="110040355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36865" name="Rectangle 4"/>
          <p:cNvSpPr>
            <a:spLocks noGrp="1" noChangeArrowheads="1"/>
          </p:cNvSpPr>
          <p:nvPr>
            <p:ph type="title" idx="4294967295"/>
          </p:nvPr>
        </p:nvSpPr>
        <p:spPr>
          <a:xfrm>
            <a:off x="611560" y="476672"/>
            <a:ext cx="8229600" cy="1371600"/>
          </a:xfrm>
        </p:spPr>
        <p:txBody>
          <a:bodyPr>
            <a:normAutofit fontScale="90000"/>
          </a:bodyPr>
          <a:lstStyle/>
          <a:p>
            <a:pPr algn="ctr" eaLnBrk="1" hangingPunct="1"/>
            <a:r>
              <a:rPr lang="en-US" sz="4000" dirty="0">
                <a:latin typeface="Mona Lisa Recut" charset="0"/>
              </a:rPr>
              <a:t>Faith </a:t>
            </a:r>
            <a:r>
              <a:rPr lang="en-US" sz="4000" dirty="0" smtClean="0">
                <a:latin typeface="Mona Lisa Recut" charset="0"/>
              </a:rPr>
              <a:t>Behavior </a:t>
            </a:r>
            <a:r>
              <a:rPr lang="en-US" sz="4000" dirty="0">
                <a:latin typeface="Mona Lisa Recut" charset="0"/>
              </a:rPr>
              <a:t/>
            </a:r>
            <a:br>
              <a:rPr lang="en-US" sz="4000" dirty="0">
                <a:latin typeface="Mona Lisa Recut" charset="0"/>
              </a:rPr>
            </a:br>
            <a:r>
              <a:rPr lang="en-US" sz="4000" dirty="0">
                <a:latin typeface="Mona Lisa Recut" charset="0"/>
              </a:rPr>
              <a:t>First-Year and Senior Time </a:t>
            </a:r>
            <a:r>
              <a:rPr lang="en-US" sz="4000" dirty="0" smtClean="0">
                <a:latin typeface="Mona Lisa Recut" charset="0"/>
              </a:rPr>
              <a:t>Periods ***</a:t>
            </a:r>
            <a:endParaRPr lang="en-US" sz="4000" dirty="0">
              <a:latin typeface="Mona Lisa Recut" charset="0"/>
            </a:endParaRPr>
          </a:p>
        </p:txBody>
      </p:sp>
      <p:graphicFrame>
        <p:nvGraphicFramePr>
          <p:cNvPr id="36866" name="Object 0"/>
          <p:cNvGraphicFramePr>
            <a:graphicFrameLocks noGrp="1" noChangeAspect="1"/>
          </p:cNvGraphicFramePr>
          <p:nvPr>
            <p:ph type="chart" idx="4294967295"/>
          </p:nvPr>
        </p:nvGraphicFramePr>
        <p:xfrm>
          <a:off x="1371600" y="2057400"/>
          <a:ext cx="7772400" cy="4114800"/>
        </p:xfrm>
        <a:graphic>
          <a:graphicData uri="http://schemas.openxmlformats.org/presentationml/2006/ole">
            <mc:AlternateContent xmlns:mc="http://schemas.openxmlformats.org/markup-compatibility/2006">
              <mc:Choice xmlns:v="urn:schemas-microsoft-com:vml" Requires="v">
                <p:oleObj spid="_x0000_s10320" name="Worksheet" r:id="rId3" imgW="7773074" imgH="4115157" progId="Excel.Sheet.8">
                  <p:embed/>
                </p:oleObj>
              </mc:Choice>
              <mc:Fallback>
                <p:oleObj name="Worksheet" r:id="rId3" imgW="7773074" imgH="411515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67"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4C12889-9D3D-5145-B5AB-96AC66D755D6}" type="slidenum">
              <a:rPr lang="en-US" sz="1200" b="1">
                <a:solidFill>
                  <a:srgbClr val="FFFFFF"/>
                </a:solidFill>
              </a:rPr>
              <a:pPr algn="ctr" eaLnBrk="1" hangingPunct="1">
                <a:lnSpc>
                  <a:spcPct val="80000"/>
                </a:lnSpc>
              </a:pPr>
              <a:t>34</a:t>
            </a:fld>
            <a:endParaRPr lang="en-US" sz="1200" b="1">
              <a:solidFill>
                <a:srgbClr val="FFFFFF"/>
              </a:solidFill>
            </a:endParaRPr>
          </a:p>
        </p:txBody>
      </p:sp>
    </p:spTree>
    <p:extLst>
      <p:ext uri="{BB962C8B-B14F-4D97-AF65-F5344CB8AC3E}">
        <p14:creationId xmlns:p14="http://schemas.microsoft.com/office/powerpoint/2010/main" val="258765375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5601" name="Rectangle 1026"/>
          <p:cNvSpPr>
            <a:spLocks noGrp="1" noChangeArrowheads="1"/>
          </p:cNvSpPr>
          <p:nvPr>
            <p:ph type="title" idx="4294967295"/>
          </p:nvPr>
        </p:nvSpPr>
        <p:spPr>
          <a:xfrm>
            <a:off x="827584" y="692696"/>
            <a:ext cx="7866063" cy="792163"/>
          </a:xfrm>
        </p:spPr>
        <p:txBody>
          <a:bodyPr rtlCol="0">
            <a:normAutofit fontScale="90000"/>
          </a:bodyPr>
          <a:lstStyle/>
          <a:p>
            <a:pPr algn="ctr" eaLnBrk="1" fontAlgn="auto" hangingPunct="1">
              <a:spcAft>
                <a:spcPts val="0"/>
              </a:spcAft>
              <a:defRPr/>
            </a:pPr>
            <a:r>
              <a:rPr lang="en-US" sz="4000" b="1" dirty="0">
                <a:solidFill>
                  <a:schemeClr val="tx1">
                    <a:lumMod val="85000"/>
                    <a:lumOff val="15000"/>
                  </a:schemeClr>
                </a:solidFill>
                <a:latin typeface="Times New Roman" charset="0"/>
                <a:ea typeface="+mj-ea"/>
                <a:cs typeface="Times New Roman" charset="0"/>
              </a:rPr>
              <a:t>Vocational Discernment </a:t>
            </a:r>
            <a:br>
              <a:rPr lang="en-US" sz="4000" b="1" dirty="0">
                <a:solidFill>
                  <a:schemeClr val="tx1">
                    <a:lumMod val="85000"/>
                    <a:lumOff val="15000"/>
                  </a:schemeClr>
                </a:solidFill>
                <a:latin typeface="Times New Roman" charset="0"/>
                <a:ea typeface="+mj-ea"/>
                <a:cs typeface="Times New Roman" charset="0"/>
              </a:rPr>
            </a:br>
            <a:r>
              <a:rPr lang="en-US" sz="4000" b="1" dirty="0">
                <a:solidFill>
                  <a:schemeClr val="tx1">
                    <a:lumMod val="85000"/>
                    <a:lumOff val="15000"/>
                  </a:schemeClr>
                </a:solidFill>
                <a:latin typeface="Times New Roman" charset="0"/>
                <a:ea typeface="+mj-ea"/>
                <a:cs typeface="Times New Roman" charset="0"/>
              </a:rPr>
              <a:t>and Action</a:t>
            </a:r>
          </a:p>
        </p:txBody>
      </p:sp>
      <p:graphicFrame>
        <p:nvGraphicFramePr>
          <p:cNvPr id="46099" name="Group 1043"/>
          <p:cNvGraphicFramePr>
            <a:graphicFrameLocks noGrp="1"/>
          </p:cNvGraphicFramePr>
          <p:nvPr>
            <p:ph idx="4294967295"/>
            <p:extLst>
              <p:ext uri="{D42A27DB-BD31-4B8C-83A1-F6EECF244321}">
                <p14:modId xmlns:p14="http://schemas.microsoft.com/office/powerpoint/2010/main" val="497230088"/>
              </p:ext>
            </p:extLst>
          </p:nvPr>
        </p:nvGraphicFramePr>
        <p:xfrm>
          <a:off x="467544" y="1772816"/>
          <a:ext cx="8345487" cy="4319589"/>
        </p:xfrm>
        <a:graphic>
          <a:graphicData uri="http://schemas.openxmlformats.org/drawingml/2006/table">
            <a:tbl>
              <a:tblPr/>
              <a:tblGrid>
                <a:gridCol w="4329112"/>
                <a:gridCol w="4016375"/>
              </a:tblGrid>
              <a:tr h="7826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0" i="0" u="none" strike="noStrike" cap="none" normalizeH="0" baseline="0" dirty="0" smtClean="0">
                          <a:ln>
                            <a:noFill/>
                          </a:ln>
                          <a:solidFill>
                            <a:srgbClr val="000066"/>
                          </a:solidFill>
                          <a:effectLst/>
                          <a:latin typeface="Tahoma" pitchFamily="34" charset="0"/>
                        </a:rPr>
                        <a:t>Subscales</a:t>
                      </a:r>
                      <a:endParaRPr kumimoji="0" lang="en-US" sz="1900" b="1" i="0" u="none" strike="noStrike" cap="none" normalizeH="0" baseline="0" dirty="0" smtClean="0">
                        <a:ln>
                          <a:noFill/>
                        </a:ln>
                        <a:solidFill>
                          <a:srgbClr val="000066"/>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0" i="0" u="none" strike="noStrike" cap="none" normalizeH="0" baseline="0" smtClean="0">
                          <a:ln>
                            <a:noFill/>
                          </a:ln>
                          <a:solidFill>
                            <a:srgbClr val="000066"/>
                          </a:solidFill>
                          <a:effectLst/>
                          <a:latin typeface="Tahoma" pitchFamily="34" charset="0"/>
                        </a:rPr>
                        <a:t>Sample Items</a:t>
                      </a:r>
                      <a:endParaRPr kumimoji="0" lang="en-US" sz="1900" b="1" i="0" u="none" strike="noStrike" cap="none" normalizeH="0" baseline="0" smtClean="0">
                        <a:ln>
                          <a:noFill/>
                        </a:ln>
                        <a:solidFill>
                          <a:srgbClr val="000066"/>
                        </a:solidFill>
                        <a:effectLst/>
                        <a:latin typeface="Tahoma"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916113">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1" i="0" u="none" strike="noStrike" cap="none" normalizeH="0" baseline="0" dirty="0" smtClean="0">
                          <a:ln>
                            <a:noFill/>
                          </a:ln>
                          <a:solidFill>
                            <a:srgbClr val="000066"/>
                          </a:solidFill>
                          <a:effectLst/>
                          <a:latin typeface="Tahoma" pitchFamily="34" charset="0"/>
                        </a:rPr>
                        <a:t>Discernment and Purpose</a:t>
                      </a:r>
                    </a:p>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200" b="1" i="0" u="none" strike="noStrike" cap="none" normalizeH="0" baseline="0" dirty="0" smtClean="0">
                          <a:ln>
                            <a:noFill/>
                          </a:ln>
                          <a:solidFill>
                            <a:srgbClr val="000066"/>
                          </a:solidFill>
                          <a:effectLst/>
                          <a:latin typeface="Tahoma" pitchFamily="34" charset="0"/>
                        </a:rPr>
                        <a:t>(</a:t>
                      </a:r>
                      <a:r>
                        <a:rPr kumimoji="0" lang="en-US" sz="1200" b="1" i="0" u="none" strike="noStrike" cap="none" normalizeH="0" baseline="0" dirty="0" smtClean="0">
                          <a:ln>
                            <a:noFill/>
                          </a:ln>
                          <a:solidFill>
                            <a:srgbClr val="000066"/>
                          </a:solidFill>
                          <a:effectLst/>
                          <a:latin typeface="Tahoma" pitchFamily="34" charset="0"/>
                          <a:sym typeface="Symbol" pitchFamily="18" charset="2"/>
                        </a:rPr>
                        <a:t></a:t>
                      </a:r>
                      <a:r>
                        <a:rPr kumimoji="0" lang="en-US" sz="1200" b="1" i="0" u="none" strike="noStrike" cap="none" normalizeH="0" baseline="0" dirty="0" smtClean="0">
                          <a:ln>
                            <a:noFill/>
                          </a:ln>
                          <a:solidFill>
                            <a:srgbClr val="000066"/>
                          </a:solidFill>
                          <a:effectLst/>
                          <a:latin typeface="Tahoma" pitchFamily="34" charset="0"/>
                        </a:rPr>
                        <a:t> = .76)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dirty="0" smtClean="0">
                          <a:ln>
                            <a:noFill/>
                          </a:ln>
                          <a:solidFill>
                            <a:srgbClr val="000066"/>
                          </a:solidFill>
                          <a:effectLst/>
                          <a:latin typeface="Tahoma" pitchFamily="34" charset="0"/>
                        </a:rPr>
                        <a:t>I have a good sense for my life purpose</a:t>
                      </a:r>
                    </a:p>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sz="1200" b="1" i="0" u="none" strike="noStrike" cap="none" normalizeH="0" baseline="0" dirty="0" smtClean="0">
                        <a:ln>
                          <a:noFill/>
                        </a:ln>
                        <a:solidFill>
                          <a:srgbClr val="000066"/>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dirty="0" smtClean="0">
                          <a:ln>
                            <a:noFill/>
                          </a:ln>
                          <a:solidFill>
                            <a:srgbClr val="000066"/>
                          </a:solidFill>
                          <a:effectLst/>
                          <a:latin typeface="Tahoma" pitchFamily="34" charset="0"/>
                        </a:rPr>
                        <a:t>I know of the many ways that I can use my gifts and talents within the context of my professional career</a:t>
                      </a:r>
                    </a:p>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sz="1200" b="1" i="0" u="none" strike="noStrike" cap="none" normalizeH="0" baseline="0" dirty="0" smtClean="0">
                        <a:ln>
                          <a:noFill/>
                        </a:ln>
                        <a:solidFill>
                          <a:srgbClr val="000066"/>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dirty="0" smtClean="0">
                          <a:ln>
                            <a:noFill/>
                          </a:ln>
                          <a:solidFill>
                            <a:srgbClr val="000066"/>
                          </a:solidFill>
                          <a:effectLst/>
                          <a:latin typeface="Tahoma" pitchFamily="34" charset="0"/>
                        </a:rPr>
                        <a:t>I am unsure about what God is specifically calling me to do</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1620838">
                <a:tc>
                  <a:txBody>
                    <a:bodyPr/>
                    <a:lstStyle/>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900" b="1" i="0" u="none" strike="noStrike" cap="none" normalizeH="0" baseline="0" dirty="0" smtClean="0">
                          <a:ln>
                            <a:noFill/>
                          </a:ln>
                          <a:solidFill>
                            <a:srgbClr val="000066"/>
                          </a:solidFill>
                          <a:effectLst/>
                          <a:latin typeface="Tahoma" pitchFamily="34" charset="0"/>
                        </a:rPr>
                        <a:t>Service to Others</a:t>
                      </a:r>
                    </a:p>
                    <a:p>
                      <a:pPr marL="0" marR="0" lvl="0" indent="0" algn="ctr" defTabSz="914400" rtl="0" eaLnBrk="1" fontAlgn="base" latinLnBrk="0" hangingPunct="1">
                        <a:lnSpc>
                          <a:spcPct val="100000"/>
                        </a:lnSpc>
                        <a:spcBef>
                          <a:spcPct val="20000"/>
                        </a:spcBef>
                        <a:spcAft>
                          <a:spcPct val="0"/>
                        </a:spcAft>
                        <a:buClr>
                          <a:schemeClr val="folHlink"/>
                        </a:buClr>
                        <a:buSzTx/>
                        <a:buFontTx/>
                        <a:buNone/>
                        <a:tabLst/>
                      </a:pPr>
                      <a:r>
                        <a:rPr kumimoji="0" lang="en-US" sz="1200" b="1" i="0" u="none" strike="noStrike" cap="none" normalizeH="0" baseline="0" dirty="0" smtClean="0">
                          <a:ln>
                            <a:noFill/>
                          </a:ln>
                          <a:solidFill>
                            <a:srgbClr val="000066"/>
                          </a:solidFill>
                          <a:effectLst/>
                          <a:latin typeface="Tahoma" pitchFamily="34" charset="0"/>
                          <a:sym typeface="Symbol" pitchFamily="18" charset="2"/>
                        </a:rPr>
                        <a:t>(  </a:t>
                      </a:r>
                      <a:r>
                        <a:rPr kumimoji="0" lang="en-US" sz="1200" b="1" i="0" u="none" strike="noStrike" cap="none" normalizeH="0" baseline="0" dirty="0" smtClean="0">
                          <a:ln>
                            <a:noFill/>
                          </a:ln>
                          <a:solidFill>
                            <a:srgbClr val="000066"/>
                          </a:solidFill>
                          <a:effectLst/>
                          <a:latin typeface="Tahoma" pitchFamily="34" charset="0"/>
                        </a:rPr>
                        <a:t>= .68)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dirty="0" smtClean="0">
                          <a:ln>
                            <a:noFill/>
                          </a:ln>
                          <a:solidFill>
                            <a:srgbClr val="000066"/>
                          </a:solidFill>
                          <a:effectLst/>
                          <a:latin typeface="Tahoma" pitchFamily="34" charset="0"/>
                        </a:rPr>
                        <a:t>I am motivated to choose a career that will enable me to provide some type of service to others</a:t>
                      </a:r>
                    </a:p>
                    <a:p>
                      <a:pPr marL="0" marR="0" lvl="0" indent="0" algn="l" defTabSz="914400" rtl="0" eaLnBrk="1" fontAlgn="base" latinLnBrk="0" hangingPunct="1">
                        <a:lnSpc>
                          <a:spcPct val="100000"/>
                        </a:lnSpc>
                        <a:spcBef>
                          <a:spcPct val="20000"/>
                        </a:spcBef>
                        <a:spcAft>
                          <a:spcPct val="0"/>
                        </a:spcAft>
                        <a:buClr>
                          <a:schemeClr val="folHlink"/>
                        </a:buClr>
                        <a:buSzTx/>
                        <a:buFontTx/>
                        <a:buNone/>
                        <a:tabLst/>
                      </a:pPr>
                      <a:endParaRPr kumimoji="0" lang="en-US" sz="1200" b="1" i="0" u="none" strike="noStrike" cap="none" normalizeH="0" baseline="0" dirty="0" smtClean="0">
                        <a:ln>
                          <a:noFill/>
                        </a:ln>
                        <a:solidFill>
                          <a:srgbClr val="000066"/>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Tx/>
                        <a:buFontTx/>
                        <a:buChar char="•"/>
                        <a:tabLst/>
                      </a:pPr>
                      <a:r>
                        <a:rPr kumimoji="0" lang="en-US" sz="1200" b="1" i="0" u="none" strike="noStrike" cap="none" normalizeH="0" baseline="0" dirty="0" smtClean="0">
                          <a:ln>
                            <a:noFill/>
                          </a:ln>
                          <a:solidFill>
                            <a:srgbClr val="000066"/>
                          </a:solidFill>
                          <a:effectLst/>
                          <a:latin typeface="Tahoma" pitchFamily="34" charset="0"/>
                        </a:rPr>
                        <a:t>I feel a deep sense of responsibility for reducing pain and suffering in the world</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26640"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06DE44EF-B3BD-F74F-BD2A-7EECEAA77289}" type="slidenum">
              <a:rPr lang="en-US" sz="1200" b="1">
                <a:solidFill>
                  <a:srgbClr val="FFFFFF"/>
                </a:solidFill>
              </a:rPr>
              <a:pPr algn="ctr" eaLnBrk="1" hangingPunct="1">
                <a:lnSpc>
                  <a:spcPct val="80000"/>
                </a:lnSpc>
              </a:pPr>
              <a:t>35</a:t>
            </a:fld>
            <a:endParaRPr lang="en-US" sz="1200" b="1">
              <a:solidFill>
                <a:srgbClr val="FFFFFF"/>
              </a:solidFill>
            </a:endParaRPr>
          </a:p>
        </p:txBody>
      </p:sp>
    </p:spTree>
    <p:extLst>
      <p:ext uri="{BB962C8B-B14F-4D97-AF65-F5344CB8AC3E}">
        <p14:creationId xmlns:p14="http://schemas.microsoft.com/office/powerpoint/2010/main" val="328274342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38913" name="Rectangle 4"/>
          <p:cNvSpPr>
            <a:spLocks noGrp="1" noChangeArrowheads="1"/>
          </p:cNvSpPr>
          <p:nvPr>
            <p:ph type="title" idx="4294967295"/>
          </p:nvPr>
        </p:nvSpPr>
        <p:spPr>
          <a:xfrm>
            <a:off x="755576" y="404664"/>
            <a:ext cx="8229600" cy="1371600"/>
          </a:xfrm>
        </p:spPr>
        <p:txBody>
          <a:bodyPr>
            <a:normAutofit fontScale="90000"/>
          </a:bodyPr>
          <a:lstStyle/>
          <a:p>
            <a:pPr algn="ctr" eaLnBrk="1" hangingPunct="1"/>
            <a:r>
              <a:rPr lang="en-US" sz="4000" dirty="0" smtClean="0">
                <a:solidFill>
                  <a:srgbClr val="000000"/>
                </a:solidFill>
                <a:latin typeface="Mona Lisa Recut" charset="0"/>
              </a:rPr>
              <a:t>Discernment </a:t>
            </a:r>
            <a:r>
              <a:rPr lang="en-US" sz="4000" dirty="0">
                <a:solidFill>
                  <a:srgbClr val="000000"/>
                </a:solidFill>
                <a:latin typeface="Mona Lisa Recut" charset="0"/>
              </a:rPr>
              <a:t/>
            </a:r>
            <a:br>
              <a:rPr lang="en-US" sz="4000" dirty="0">
                <a:solidFill>
                  <a:srgbClr val="000000"/>
                </a:solidFill>
                <a:latin typeface="Mona Lisa Recut" charset="0"/>
              </a:rPr>
            </a:br>
            <a:r>
              <a:rPr lang="en-US" sz="4000" dirty="0">
                <a:solidFill>
                  <a:srgbClr val="000000"/>
                </a:solidFill>
                <a:latin typeface="Mona Lisa Recut" charset="0"/>
              </a:rPr>
              <a:t>First-Year and Senior Time </a:t>
            </a:r>
            <a:r>
              <a:rPr lang="en-US" sz="4000" dirty="0" smtClean="0">
                <a:solidFill>
                  <a:srgbClr val="000000"/>
                </a:solidFill>
                <a:latin typeface="Mona Lisa Recut" charset="0"/>
              </a:rPr>
              <a:t>Periods ***</a:t>
            </a:r>
            <a:endParaRPr lang="en-US" sz="4000" dirty="0">
              <a:solidFill>
                <a:srgbClr val="000000"/>
              </a:solidFill>
              <a:latin typeface="Mona Lisa Recut" charset="0"/>
            </a:endParaRPr>
          </a:p>
        </p:txBody>
      </p:sp>
      <p:graphicFrame>
        <p:nvGraphicFramePr>
          <p:cNvPr id="38914" name="Object 5"/>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12369" name="Worksheet" r:id="rId3" imgW="7773074" imgH="4115157" progId="Excel.Sheet.8">
                  <p:embed/>
                </p:oleObj>
              </mc:Choice>
              <mc:Fallback>
                <p:oleObj name="Worksheet" r:id="rId3" imgW="7773074" imgH="411515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BAAE0489-0C19-0348-B739-1506148BBB3C}" type="slidenum">
              <a:rPr lang="en-US" sz="1200" b="1">
                <a:solidFill>
                  <a:srgbClr val="FFFFFF"/>
                </a:solidFill>
              </a:rPr>
              <a:pPr algn="ctr" eaLnBrk="1" hangingPunct="1">
                <a:lnSpc>
                  <a:spcPct val="80000"/>
                </a:lnSpc>
              </a:pPr>
              <a:t>36</a:t>
            </a:fld>
            <a:endParaRPr lang="en-US" sz="1200" b="1">
              <a:solidFill>
                <a:srgbClr val="FFFFFF"/>
              </a:solidFill>
            </a:endParaRPr>
          </a:p>
        </p:txBody>
      </p:sp>
    </p:spTree>
    <p:extLst>
      <p:ext uri="{BB962C8B-B14F-4D97-AF65-F5344CB8AC3E}">
        <p14:creationId xmlns:p14="http://schemas.microsoft.com/office/powerpoint/2010/main" val="169734964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39937" name="Rectangle 4"/>
          <p:cNvSpPr>
            <a:spLocks noGrp="1" noChangeArrowheads="1"/>
          </p:cNvSpPr>
          <p:nvPr>
            <p:ph type="title" idx="4294967295"/>
          </p:nvPr>
        </p:nvSpPr>
        <p:spPr>
          <a:xfrm>
            <a:off x="683568" y="260648"/>
            <a:ext cx="8229600" cy="1371600"/>
          </a:xfrm>
        </p:spPr>
        <p:txBody>
          <a:bodyPr>
            <a:normAutofit fontScale="90000"/>
          </a:bodyPr>
          <a:lstStyle/>
          <a:p>
            <a:pPr algn="ctr" eaLnBrk="1" hangingPunct="1"/>
            <a:r>
              <a:rPr lang="en-US" sz="4000" dirty="0" smtClean="0">
                <a:solidFill>
                  <a:schemeClr val="tx1"/>
                </a:solidFill>
                <a:latin typeface="Mona Lisa Recut" charset="0"/>
              </a:rPr>
              <a:t>Service</a:t>
            </a:r>
            <a:r>
              <a:rPr lang="en-US" sz="4000" dirty="0">
                <a:solidFill>
                  <a:schemeClr val="tx1"/>
                </a:solidFill>
                <a:latin typeface="Mona Lisa Recut" charset="0"/>
              </a:rPr>
              <a:t/>
            </a:r>
            <a:br>
              <a:rPr lang="en-US" sz="4000" dirty="0">
                <a:solidFill>
                  <a:schemeClr val="tx1"/>
                </a:solidFill>
                <a:latin typeface="Mona Lisa Recut" charset="0"/>
              </a:rPr>
            </a:br>
            <a:r>
              <a:rPr lang="en-US" sz="4000" dirty="0">
                <a:solidFill>
                  <a:schemeClr val="tx1"/>
                </a:solidFill>
                <a:latin typeface="Mona Lisa Recut" charset="0"/>
              </a:rPr>
              <a:t>First-Year and Senior Time </a:t>
            </a:r>
            <a:r>
              <a:rPr lang="en-US" sz="4000" dirty="0" smtClean="0">
                <a:solidFill>
                  <a:schemeClr val="tx1"/>
                </a:solidFill>
                <a:latin typeface="Mona Lisa Recut" charset="0"/>
              </a:rPr>
              <a:t>Periods ***</a:t>
            </a:r>
            <a:endParaRPr lang="en-US" sz="4000" dirty="0">
              <a:solidFill>
                <a:schemeClr val="tx1"/>
              </a:solidFill>
              <a:latin typeface="Mona Lisa Recut" charset="0"/>
            </a:endParaRPr>
          </a:p>
        </p:txBody>
      </p:sp>
      <p:graphicFrame>
        <p:nvGraphicFramePr>
          <p:cNvPr id="39938" name="Object 5"/>
          <p:cNvGraphicFramePr>
            <a:graphicFrameLocks noGrp="1" noChangeAspect="1"/>
          </p:cNvGraphicFramePr>
          <p:nvPr>
            <p:ph type="chart" idx="4294967295"/>
          </p:nvPr>
        </p:nvGraphicFramePr>
        <p:xfrm>
          <a:off x="1371600" y="2017713"/>
          <a:ext cx="7772400" cy="4114800"/>
        </p:xfrm>
        <a:graphic>
          <a:graphicData uri="http://schemas.openxmlformats.org/presentationml/2006/ole">
            <mc:AlternateContent xmlns:mc="http://schemas.openxmlformats.org/markup-compatibility/2006">
              <mc:Choice xmlns:v="urn:schemas-microsoft-com:vml" Requires="v">
                <p:oleObj spid="_x0000_s13393" name="Worksheet" r:id="rId3" imgW="7773074" imgH="4115157" progId="Excel.Sheet.8">
                  <p:embed/>
                </p:oleObj>
              </mc:Choice>
              <mc:Fallback>
                <p:oleObj name="Worksheet" r:id="rId3" imgW="7773074" imgH="4115157"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119F17ED-A41D-AC45-B6CF-D408F5427CED}" type="slidenum">
              <a:rPr lang="en-US" sz="1200" b="1">
                <a:solidFill>
                  <a:srgbClr val="FFFFFF"/>
                </a:solidFill>
              </a:rPr>
              <a:pPr algn="ctr" eaLnBrk="1" hangingPunct="1">
                <a:lnSpc>
                  <a:spcPct val="80000"/>
                </a:lnSpc>
              </a:pPr>
              <a:t>37</a:t>
            </a:fld>
            <a:endParaRPr lang="en-US" sz="1200" b="1">
              <a:solidFill>
                <a:srgbClr val="FFFFFF"/>
              </a:solidFill>
            </a:endParaRPr>
          </a:p>
        </p:txBody>
      </p:sp>
    </p:spTree>
    <p:extLst>
      <p:ext uri="{BB962C8B-B14F-4D97-AF65-F5344CB8AC3E}">
        <p14:creationId xmlns:p14="http://schemas.microsoft.com/office/powerpoint/2010/main" val="731494304"/>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1350963" y="685800"/>
            <a:ext cx="7793037" cy="1004888"/>
          </a:xfrm>
        </p:spPr>
        <p:txBody>
          <a:bodyPr>
            <a:normAutofit fontScale="90000"/>
          </a:bodyPr>
          <a:lstStyle/>
          <a:p>
            <a:pPr algn="ctr" eaLnBrk="1" hangingPunct="1"/>
            <a:r>
              <a:rPr lang="en-US" sz="4000" b="1" dirty="0">
                <a:latin typeface="Times New Roman" charset="0"/>
                <a:cs typeface="Times New Roman" charset="0"/>
              </a:rPr>
              <a:t>Factors Contributing to Spiritual Growth in International Programs</a:t>
            </a:r>
          </a:p>
        </p:txBody>
      </p:sp>
      <p:sp>
        <p:nvSpPr>
          <p:cNvPr id="40962" name="Rectangle 3"/>
          <p:cNvSpPr>
            <a:spLocks noGrp="1" noChangeArrowheads="1"/>
          </p:cNvSpPr>
          <p:nvPr>
            <p:ph type="body" idx="4294967295"/>
          </p:nvPr>
        </p:nvSpPr>
        <p:spPr>
          <a:xfrm>
            <a:off x="1371600" y="2438400"/>
            <a:ext cx="7772400" cy="4114800"/>
          </a:xfrm>
        </p:spPr>
        <p:txBody>
          <a:bodyPr/>
          <a:lstStyle/>
          <a:p>
            <a:pPr marL="319088" indent="-319088" algn="l" eaLnBrk="1" hangingPunct="1">
              <a:buFontTx/>
              <a:buChar char="•"/>
            </a:pPr>
            <a:r>
              <a:rPr lang="en-US" sz="3200" dirty="0">
                <a:latin typeface="Times New Roman" charset="0"/>
                <a:cs typeface="Times New Roman" charset="0"/>
              </a:rPr>
              <a:t>Travel</a:t>
            </a:r>
          </a:p>
          <a:p>
            <a:pPr marL="639763" lvl="1" indent="-273050" eaLnBrk="1" hangingPunct="1"/>
            <a:r>
              <a:rPr lang="en-US" sz="2800" b="1" dirty="0">
                <a:latin typeface="Times New Roman" charset="0"/>
                <a:cs typeface="Times New Roman" charset="0"/>
              </a:rPr>
              <a:t>Departure &amp; Initiation</a:t>
            </a:r>
          </a:p>
          <a:p>
            <a:pPr marL="319088" indent="-319088" algn="l" eaLnBrk="1" hangingPunct="1">
              <a:buFontTx/>
              <a:buChar char="•"/>
            </a:pPr>
            <a:r>
              <a:rPr lang="en-US" sz="3200" dirty="0">
                <a:latin typeface="Times New Roman" charset="0"/>
                <a:cs typeface="Times New Roman" charset="0"/>
              </a:rPr>
              <a:t>Mentoring</a:t>
            </a:r>
          </a:p>
          <a:p>
            <a:pPr marL="639763" lvl="1" indent="-273050" eaLnBrk="1" hangingPunct="1"/>
            <a:r>
              <a:rPr lang="en-US" sz="2800" b="1" dirty="0">
                <a:latin typeface="Times New Roman" charset="0"/>
                <a:cs typeface="Times New Roman" charset="0"/>
              </a:rPr>
              <a:t>Initiation</a:t>
            </a:r>
            <a:endParaRPr lang="en-US" sz="3200" b="1" dirty="0">
              <a:latin typeface="Times New Roman" charset="0"/>
              <a:cs typeface="Times New Roman" charset="0"/>
            </a:endParaRPr>
          </a:p>
          <a:p>
            <a:pPr marL="319088" indent="-319088" algn="l" eaLnBrk="1" hangingPunct="1">
              <a:buFontTx/>
              <a:buChar char="•"/>
            </a:pPr>
            <a:r>
              <a:rPr lang="en-US" sz="3200" dirty="0">
                <a:latin typeface="Times New Roman" charset="0"/>
                <a:cs typeface="Times New Roman" charset="0"/>
              </a:rPr>
              <a:t>Community</a:t>
            </a:r>
          </a:p>
          <a:p>
            <a:pPr marL="639763" lvl="1" indent="-273050" eaLnBrk="1" hangingPunct="1"/>
            <a:r>
              <a:rPr lang="en-US" sz="2800" b="1" dirty="0">
                <a:latin typeface="Times New Roman" charset="0"/>
                <a:cs typeface="Times New Roman" charset="0"/>
              </a:rPr>
              <a:t>Initiation &amp; Return</a:t>
            </a:r>
          </a:p>
          <a:p>
            <a:pPr marL="319088" indent="-319088" eaLnBrk="1" hangingPunct="1">
              <a:buFontTx/>
              <a:buChar char="•"/>
            </a:pPr>
            <a:endParaRPr lang="en-US" sz="3200" dirty="0">
              <a:latin typeface="Times New Roman" charset="0"/>
              <a:cs typeface="Times New Roman" charset="0"/>
            </a:endParaRPr>
          </a:p>
        </p:txBody>
      </p:sp>
      <p:sp>
        <p:nvSpPr>
          <p:cNvPr id="40963"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DA31E2C5-E7DB-A74D-962C-DB901F584CA6}" type="slidenum">
              <a:rPr lang="en-US" sz="1200" b="1">
                <a:solidFill>
                  <a:srgbClr val="FFFFFF"/>
                </a:solidFill>
              </a:rPr>
              <a:pPr algn="ctr" eaLnBrk="1" hangingPunct="1">
                <a:lnSpc>
                  <a:spcPct val="80000"/>
                </a:lnSpc>
              </a:pPr>
              <a:t>38</a:t>
            </a:fld>
            <a:endParaRPr lang="en-US" sz="1200" b="1">
              <a:solidFill>
                <a:srgbClr val="FFFFFF"/>
              </a:solidFill>
            </a:endParaRPr>
          </a:p>
        </p:txBody>
      </p:sp>
    </p:spTree>
    <p:extLst>
      <p:ext uri="{BB962C8B-B14F-4D97-AF65-F5344CB8AC3E}">
        <p14:creationId xmlns:p14="http://schemas.microsoft.com/office/powerpoint/2010/main" val="2122620263"/>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1350963" y="1066800"/>
            <a:ext cx="7793037" cy="1462088"/>
          </a:xfrm>
        </p:spPr>
        <p:txBody>
          <a:bodyPr>
            <a:normAutofit fontScale="90000"/>
          </a:bodyPr>
          <a:lstStyle/>
          <a:p>
            <a:pPr algn="ctr" eaLnBrk="1" hangingPunct="1"/>
            <a:r>
              <a:rPr lang="en-US" sz="3600" b="1" dirty="0" smtClean="0">
                <a:latin typeface="Times New Roman" charset="0"/>
                <a:cs typeface="Times New Roman" charset="0"/>
              </a:rPr>
              <a:t>Travel</a:t>
            </a:r>
            <a:r>
              <a:rPr lang="en-US" sz="3600" b="1" dirty="0">
                <a:latin typeface="Times New Roman" charset="0"/>
                <a:cs typeface="Times New Roman" charset="0"/>
              </a:rPr>
              <a:t/>
            </a:r>
            <a:br>
              <a:rPr lang="en-US" sz="3600" b="1" dirty="0">
                <a:latin typeface="Times New Roman" charset="0"/>
                <a:cs typeface="Times New Roman" charset="0"/>
              </a:rPr>
            </a:br>
            <a:r>
              <a:rPr lang="en-US" sz="2800" b="1" dirty="0">
                <a:latin typeface="Times New Roman" charset="0"/>
                <a:cs typeface="Times New Roman" charset="0"/>
              </a:rPr>
              <a:t>What has been the most spiritually challenging part of your International Program experience?</a:t>
            </a:r>
            <a:r>
              <a:rPr lang="en-US" sz="4000" b="1" dirty="0">
                <a:latin typeface="Times New Roman" charset="0"/>
                <a:cs typeface="Times New Roman" charset="0"/>
              </a:rPr>
              <a:t/>
            </a:r>
            <a:br>
              <a:rPr lang="en-US" sz="4000" b="1" dirty="0">
                <a:latin typeface="Times New Roman" charset="0"/>
                <a:cs typeface="Times New Roman" charset="0"/>
              </a:rPr>
            </a:br>
            <a:endParaRPr lang="en-US" sz="4000" dirty="0">
              <a:latin typeface="Times New Roman" charset="0"/>
              <a:cs typeface="Times New Roman" charset="0"/>
            </a:endParaRPr>
          </a:p>
        </p:txBody>
      </p:sp>
      <p:sp>
        <p:nvSpPr>
          <p:cNvPr id="41986" name="Rectangle 3"/>
          <p:cNvSpPr>
            <a:spLocks noGrp="1" noChangeArrowheads="1"/>
          </p:cNvSpPr>
          <p:nvPr>
            <p:ph type="body" idx="4294967295"/>
          </p:nvPr>
        </p:nvSpPr>
        <p:spPr>
          <a:xfrm>
            <a:off x="683568" y="2420888"/>
            <a:ext cx="8305800" cy="3352800"/>
          </a:xfrm>
        </p:spPr>
        <p:txBody>
          <a:bodyPr>
            <a:noAutofit/>
          </a:bodyPr>
          <a:lstStyle/>
          <a:p>
            <a:pPr marL="319088" indent="-319088" algn="l" eaLnBrk="1" hangingPunct="1">
              <a:buFontTx/>
              <a:buChar char="•"/>
            </a:pPr>
            <a:r>
              <a:rPr lang="en-US" sz="2000" dirty="0" smtClean="0">
                <a:solidFill>
                  <a:srgbClr val="000090"/>
                </a:solidFill>
                <a:latin typeface="Times New Roman" charset="0"/>
                <a:cs typeface="Times New Roman" charset="0"/>
              </a:rPr>
              <a:t>“This </a:t>
            </a:r>
            <a:r>
              <a:rPr lang="en-US" sz="2000" dirty="0">
                <a:solidFill>
                  <a:srgbClr val="000090"/>
                </a:solidFill>
                <a:latin typeface="Times New Roman" charset="0"/>
                <a:cs typeface="Times New Roman" charset="0"/>
              </a:rPr>
              <a:t>has been the hardest but also the best year of my life. Living overseas forced me to either embrace or reject what I have believed all my life.  It removed my safety nets</a:t>
            </a:r>
            <a:r>
              <a:rPr lang="en-US" sz="2000" dirty="0" smtClean="0">
                <a:solidFill>
                  <a:srgbClr val="000090"/>
                </a:solidFill>
                <a:latin typeface="Times New Roman" charset="0"/>
                <a:cs typeface="Times New Roman" charset="0"/>
              </a:rPr>
              <a:t>.”</a:t>
            </a:r>
            <a:endParaRPr lang="en-US" sz="2000" dirty="0">
              <a:solidFill>
                <a:srgbClr val="000090"/>
              </a:solidFill>
              <a:latin typeface="Times New Roman" charset="0"/>
              <a:cs typeface="Times New Roman" charset="0"/>
            </a:endParaRPr>
          </a:p>
          <a:p>
            <a:pPr marL="319088" indent="-319088" algn="l" eaLnBrk="1" hangingPunct="1">
              <a:buFontTx/>
              <a:buChar char="•"/>
            </a:pPr>
            <a:r>
              <a:rPr lang="en-US" sz="2000" dirty="0" smtClean="0">
                <a:solidFill>
                  <a:srgbClr val="000090"/>
                </a:solidFill>
                <a:latin typeface="Times New Roman" charset="0"/>
                <a:cs typeface="Times New Roman" charset="0"/>
              </a:rPr>
              <a:t>“I </a:t>
            </a:r>
            <a:r>
              <a:rPr lang="en-US" sz="2000" dirty="0">
                <a:solidFill>
                  <a:srgbClr val="000090"/>
                </a:solidFill>
                <a:latin typeface="Times New Roman" charset="0"/>
                <a:cs typeface="Times New Roman" charset="0"/>
              </a:rPr>
              <a:t>have grown through having to lean on God in almost every situation: from traveling to school to just living in a different culture, speaking another language</a:t>
            </a:r>
            <a:r>
              <a:rPr lang="en-US" sz="2000" dirty="0" smtClean="0">
                <a:solidFill>
                  <a:srgbClr val="000090"/>
                </a:solidFill>
                <a:latin typeface="Times New Roman" charset="0"/>
                <a:cs typeface="Times New Roman" charset="0"/>
              </a:rPr>
              <a:t>.” </a:t>
            </a:r>
            <a:endParaRPr lang="en-US" sz="2000" dirty="0">
              <a:solidFill>
                <a:srgbClr val="000090"/>
              </a:solidFill>
              <a:latin typeface="Times New Roman" charset="0"/>
              <a:cs typeface="Times New Roman" charset="0"/>
            </a:endParaRPr>
          </a:p>
          <a:p>
            <a:pPr marL="319088" indent="-319088" algn="l" eaLnBrk="1" hangingPunct="1">
              <a:buFontTx/>
              <a:buChar char="•"/>
            </a:pPr>
            <a:r>
              <a:rPr lang="en-US" sz="2000" dirty="0" smtClean="0">
                <a:solidFill>
                  <a:srgbClr val="000090"/>
                </a:solidFill>
                <a:latin typeface="Times New Roman" charset="0"/>
                <a:cs typeface="Times New Roman" charset="0"/>
              </a:rPr>
              <a:t>“My </a:t>
            </a:r>
            <a:r>
              <a:rPr lang="en-US" sz="2000" dirty="0">
                <a:solidFill>
                  <a:srgbClr val="000090"/>
                </a:solidFill>
                <a:latin typeface="Times New Roman" charset="0"/>
                <a:cs typeface="Times New Roman" charset="0"/>
              </a:rPr>
              <a:t>month long trip to Africa between semesters challenged my sense of self</a:t>
            </a:r>
            <a:r>
              <a:rPr lang="en-US" sz="2000" dirty="0" smtClean="0">
                <a:solidFill>
                  <a:srgbClr val="000090"/>
                </a:solidFill>
                <a:latin typeface="Times New Roman" charset="0"/>
                <a:cs typeface="Times New Roman" charset="0"/>
              </a:rPr>
              <a:t>.”</a:t>
            </a:r>
            <a:endParaRPr lang="en-US" sz="2000" dirty="0">
              <a:solidFill>
                <a:srgbClr val="000090"/>
              </a:solidFill>
              <a:latin typeface="Times New Roman" charset="0"/>
              <a:cs typeface="Times New Roman" charset="0"/>
            </a:endParaRPr>
          </a:p>
          <a:p>
            <a:pPr marL="319088" indent="-319088" algn="l" eaLnBrk="1" hangingPunct="1">
              <a:buFontTx/>
              <a:buChar char="•"/>
            </a:pPr>
            <a:r>
              <a:rPr lang="en-US" sz="2000" dirty="0" smtClean="0">
                <a:solidFill>
                  <a:srgbClr val="000090"/>
                </a:solidFill>
                <a:latin typeface="Times New Roman" charset="0"/>
                <a:cs typeface="Times New Roman" charset="0"/>
              </a:rPr>
              <a:t>“Traveling </a:t>
            </a:r>
            <a:r>
              <a:rPr lang="en-US" sz="2000" dirty="0">
                <a:solidFill>
                  <a:srgbClr val="000090"/>
                </a:solidFill>
                <a:latin typeface="Times New Roman" charset="0"/>
                <a:cs typeface="Times New Roman" charset="0"/>
              </a:rPr>
              <a:t>alone over Christmas Vacation showed me how to  depend on the grace of God for </a:t>
            </a:r>
            <a:r>
              <a:rPr lang="en-US" sz="2000" dirty="0" smtClean="0">
                <a:solidFill>
                  <a:srgbClr val="000090"/>
                </a:solidFill>
                <a:latin typeface="Times New Roman" charset="0"/>
                <a:cs typeface="Times New Roman" charset="0"/>
              </a:rPr>
              <a:t>support.”</a:t>
            </a:r>
            <a:endParaRPr lang="en-US" sz="2000" dirty="0">
              <a:solidFill>
                <a:srgbClr val="000090"/>
              </a:solidFill>
              <a:latin typeface="Times New Roman" charset="0"/>
              <a:cs typeface="Times New Roman" charset="0"/>
            </a:endParaRPr>
          </a:p>
          <a:p>
            <a:pPr marL="319088" indent="-319088" algn="l" eaLnBrk="1" hangingPunct="1">
              <a:buFontTx/>
              <a:buChar char="•"/>
            </a:pPr>
            <a:r>
              <a:rPr lang="en-US" sz="2000" dirty="0" smtClean="0">
                <a:solidFill>
                  <a:srgbClr val="000090"/>
                </a:solidFill>
                <a:latin typeface="Times New Roman" charset="0"/>
                <a:cs typeface="Times New Roman" charset="0"/>
              </a:rPr>
              <a:t>“A </a:t>
            </a:r>
            <a:r>
              <a:rPr lang="en-US" sz="2000" dirty="0">
                <a:solidFill>
                  <a:srgbClr val="000090"/>
                </a:solidFill>
                <a:latin typeface="Times New Roman" charset="0"/>
                <a:cs typeface="Times New Roman" charset="0"/>
              </a:rPr>
              <a:t>person I met in Greece helped me realize my selfishness, making me want to be more generous</a:t>
            </a:r>
            <a:r>
              <a:rPr lang="en-US" sz="2000" dirty="0" smtClean="0">
                <a:solidFill>
                  <a:srgbClr val="000090"/>
                </a:solidFill>
                <a:latin typeface="Times New Roman" charset="0"/>
                <a:cs typeface="Times New Roman" charset="0"/>
              </a:rPr>
              <a:t>.”</a:t>
            </a:r>
            <a:endParaRPr lang="en-US" sz="2000" dirty="0">
              <a:solidFill>
                <a:srgbClr val="000090"/>
              </a:solidFill>
              <a:latin typeface="Times New Roman" charset="0"/>
              <a:cs typeface="Times New Roman" charset="0"/>
            </a:endParaRPr>
          </a:p>
          <a:p>
            <a:pPr marL="319088" indent="-319088" eaLnBrk="1" hangingPunct="1"/>
            <a:endParaRPr lang="en-US" sz="2000" dirty="0">
              <a:solidFill>
                <a:srgbClr val="000090"/>
              </a:solidFill>
              <a:latin typeface="Times New Roman" charset="0"/>
              <a:cs typeface="Times New Roman" charset="0"/>
            </a:endParaRPr>
          </a:p>
        </p:txBody>
      </p:sp>
      <p:sp>
        <p:nvSpPr>
          <p:cNvPr id="41987"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C354F264-E730-DC4B-95F0-EFACAD139762}" type="slidenum">
              <a:rPr lang="en-US" sz="1200" b="1">
                <a:solidFill>
                  <a:srgbClr val="FFFFFF"/>
                </a:solidFill>
              </a:rPr>
              <a:pPr algn="ctr" eaLnBrk="1" hangingPunct="1">
                <a:lnSpc>
                  <a:spcPct val="80000"/>
                </a:lnSpc>
              </a:pPr>
              <a:t>39</a:t>
            </a:fld>
            <a:endParaRPr lang="en-US" sz="1200" b="1">
              <a:solidFill>
                <a:srgbClr val="FFFFFF"/>
              </a:solidFill>
            </a:endParaRPr>
          </a:p>
        </p:txBody>
      </p:sp>
    </p:spTree>
    <p:extLst>
      <p:ext uri="{BB962C8B-B14F-4D97-AF65-F5344CB8AC3E}">
        <p14:creationId xmlns:p14="http://schemas.microsoft.com/office/powerpoint/2010/main" val="6122350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90600" y="457200"/>
            <a:ext cx="7793038" cy="776288"/>
          </a:xfrm>
        </p:spPr>
        <p:txBody>
          <a:bodyPr/>
          <a:lstStyle/>
          <a:p>
            <a:pPr algn="ctr"/>
            <a:r>
              <a:rPr lang="en-US"/>
              <a:t>Heidelberg</a:t>
            </a:r>
          </a:p>
        </p:txBody>
      </p:sp>
      <p:pic>
        <p:nvPicPr>
          <p:cNvPr id="76803" name="Picture 3" descr="Heidelber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2071688"/>
            <a:ext cx="36195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Heidelber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0500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451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p>
            <a:pPr>
              <a:defRPr/>
            </a:pPr>
            <a:fld id="{37F85109-C67C-4B1C-BED0-88F200575E97}" type="slidenum">
              <a:rPr lang="en-US" sz="1200">
                <a:effectLst>
                  <a:outerShdw blurRad="38100" dist="38100" dir="2700000" algn="tl">
                    <a:srgbClr val="000000"/>
                  </a:outerShdw>
                </a:effectLst>
              </a:rPr>
              <a:pPr>
                <a:defRPr/>
              </a:pPr>
              <a:t>40</a:t>
            </a:fld>
            <a:endParaRPr lang="en-US" sz="1200">
              <a:effectLst>
                <a:outerShdw blurRad="38100" dist="38100" dir="2700000" algn="tl">
                  <a:srgbClr val="000000"/>
                </a:outerShdw>
              </a:effectLst>
            </a:endParaRPr>
          </a:p>
        </p:txBody>
      </p:sp>
      <p:sp>
        <p:nvSpPr>
          <p:cNvPr id="6146" name="Rectangle 2"/>
          <p:cNvSpPr>
            <a:spLocks noGrp="1" noChangeArrowheads="1"/>
          </p:cNvSpPr>
          <p:nvPr>
            <p:ph type="title" idx="4294967295"/>
          </p:nvPr>
        </p:nvSpPr>
        <p:spPr>
          <a:xfrm>
            <a:off x="990600" y="457200"/>
            <a:ext cx="7543800" cy="1295400"/>
          </a:xfrm>
        </p:spPr>
        <p:txBody>
          <a:bodyPr/>
          <a:lstStyle/>
          <a:p>
            <a:pPr algn="ctr" fontAlgn="auto">
              <a:spcAft>
                <a:spcPts val="0"/>
              </a:spcAft>
              <a:defRPr/>
            </a:pPr>
            <a:r>
              <a:rPr lang="en-US" sz="3500" dirty="0">
                <a:effectLst/>
                <a:latin typeface="Times New Roman" pitchFamily="18" charset="0"/>
                <a:cs typeface="Times New Roman" pitchFamily="18" charset="0"/>
              </a:rPr>
              <a:t>The Mentor-Protégé </a:t>
            </a:r>
            <a:r>
              <a:rPr lang="en-US" sz="3500" dirty="0" smtClean="0">
                <a:effectLst/>
                <a:latin typeface="Times New Roman" pitchFamily="18" charset="0"/>
                <a:cs typeface="Times New Roman" pitchFamily="18" charset="0"/>
              </a:rPr>
              <a:t>Relationship:</a:t>
            </a:r>
            <a:br>
              <a:rPr lang="en-US" sz="3500" dirty="0" smtClean="0">
                <a:effectLst/>
                <a:latin typeface="Times New Roman" pitchFamily="18" charset="0"/>
                <a:cs typeface="Times New Roman" pitchFamily="18" charset="0"/>
              </a:rPr>
            </a:br>
            <a:r>
              <a:rPr lang="en-US" sz="3500" dirty="0" smtClean="0">
                <a:effectLst/>
                <a:latin typeface="Times New Roman" pitchFamily="18" charset="0"/>
                <a:cs typeface="Times New Roman" pitchFamily="18" charset="0"/>
              </a:rPr>
              <a:t>The Mentor</a:t>
            </a:r>
            <a:endParaRPr lang="en-US" sz="3500" dirty="0">
              <a:effectLst/>
              <a:latin typeface="Times New Roman" pitchFamily="18" charset="0"/>
              <a:cs typeface="Times New Roman" pitchFamily="18" charset="0"/>
            </a:endParaRPr>
          </a:p>
        </p:txBody>
      </p:sp>
      <p:sp>
        <p:nvSpPr>
          <p:cNvPr id="6147" name="Rectangle 4"/>
          <p:cNvSpPr>
            <a:spLocks noGrp="1" noChangeArrowheads="1"/>
          </p:cNvSpPr>
          <p:nvPr>
            <p:ph type="body" idx="4294967295"/>
          </p:nvPr>
        </p:nvSpPr>
        <p:spPr>
          <a:xfrm>
            <a:off x="914400" y="2286000"/>
            <a:ext cx="8229600" cy="4411663"/>
          </a:xfrm>
        </p:spPr>
        <p:txBody>
          <a:bodyPr>
            <a:normAutofit/>
          </a:bodyPr>
          <a:lstStyle/>
          <a:p>
            <a:pPr marL="859536" lvl="2" fontAlgn="auto">
              <a:spcAft>
                <a:spcPts val="0"/>
              </a:spcAft>
              <a:buClrTx/>
              <a:buFont typeface="Wingdings" pitchFamily="2" charset="2"/>
              <a:buChar char="§"/>
              <a:defRPr/>
            </a:pPr>
            <a:r>
              <a:rPr lang="en-US" sz="3200" b="1" dirty="0" smtClean="0">
                <a:effectLst>
                  <a:outerShdw blurRad="38100" dist="38100" dir="2700000" algn="tl">
                    <a:srgbClr val="C0C0C0"/>
                  </a:outerShdw>
                </a:effectLst>
                <a:latin typeface="Times New Roman" pitchFamily="18" charset="0"/>
                <a:cs typeface="Times New Roman" pitchFamily="18" charset="0"/>
              </a:rPr>
              <a:t>Understanding my own vocational journey</a:t>
            </a:r>
          </a:p>
          <a:p>
            <a:pPr marL="859536" lvl="2" fontAlgn="auto">
              <a:spcAft>
                <a:spcPts val="0"/>
              </a:spcAft>
              <a:buClrTx/>
              <a:buFont typeface="Wingdings" pitchFamily="2" charset="2"/>
              <a:buChar char="§"/>
              <a:defRPr/>
            </a:pPr>
            <a:r>
              <a:rPr lang="en-US" sz="3200" b="1" dirty="0" smtClean="0">
                <a:effectLst>
                  <a:outerShdw blurRad="38100" dist="38100" dir="2700000" algn="tl">
                    <a:srgbClr val="C0C0C0"/>
                  </a:outerShdw>
                </a:effectLst>
                <a:latin typeface="Times New Roman" pitchFamily="18" charset="0"/>
                <a:cs typeface="Times New Roman" pitchFamily="18" charset="0"/>
              </a:rPr>
              <a:t>Keys to self-discovery</a:t>
            </a:r>
          </a:p>
          <a:p>
            <a:pPr lvl="3" fontAlgn="auto">
              <a:spcAft>
                <a:spcPts val="0"/>
              </a:spcAft>
              <a:buClrTx/>
              <a:buFont typeface="Wingdings" pitchFamily="2" charset="2"/>
              <a:buChar char="§"/>
              <a:defRPr/>
            </a:pPr>
            <a:r>
              <a:rPr lang="en-US" sz="2800" b="1" dirty="0">
                <a:effectLst>
                  <a:outerShdw blurRad="38100" dist="38100" dir="2700000" algn="tl">
                    <a:srgbClr val="C0C0C0"/>
                  </a:outerShdw>
                </a:effectLst>
                <a:latin typeface="Times New Roman" pitchFamily="18" charset="0"/>
                <a:cs typeface="Times New Roman" pitchFamily="18" charset="0"/>
              </a:rPr>
              <a:t>Vocational Autobiography </a:t>
            </a:r>
            <a:r>
              <a:rPr lang="en-US" sz="2800" b="1" dirty="0" smtClean="0">
                <a:effectLst>
                  <a:outerShdw blurRad="38100" dist="38100" dir="2700000" algn="tl">
                    <a:srgbClr val="C0C0C0"/>
                  </a:outerShdw>
                </a:effectLst>
                <a:latin typeface="Times New Roman" pitchFamily="18" charset="0"/>
                <a:cs typeface="Times New Roman" pitchFamily="18" charset="0"/>
              </a:rPr>
              <a:t>Reflection</a:t>
            </a:r>
          </a:p>
        </p:txBody>
      </p:sp>
    </p:spTree>
    <p:extLst>
      <p:ext uri="{BB962C8B-B14F-4D97-AF65-F5344CB8AC3E}">
        <p14:creationId xmlns:p14="http://schemas.microsoft.com/office/powerpoint/2010/main" val="415761419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p>
            <a:pPr>
              <a:defRPr/>
            </a:pPr>
            <a:fld id="{EE28A9F9-7B5C-49BB-8182-4EDF198DEC88}" type="slidenum">
              <a:rPr lang="en-US" sz="1200">
                <a:effectLst>
                  <a:outerShdw blurRad="38100" dist="38100" dir="2700000" algn="tl">
                    <a:srgbClr val="000000"/>
                  </a:outerShdw>
                </a:effectLst>
              </a:rPr>
              <a:pPr>
                <a:defRPr/>
              </a:pPr>
              <a:t>41</a:t>
            </a:fld>
            <a:endParaRPr lang="en-US" sz="1200">
              <a:effectLst>
                <a:outerShdw blurRad="38100" dist="38100" dir="2700000" algn="tl">
                  <a:srgbClr val="000000"/>
                </a:outerShdw>
              </a:effectLst>
            </a:endParaRPr>
          </a:p>
        </p:txBody>
      </p:sp>
      <p:sp>
        <p:nvSpPr>
          <p:cNvPr id="6146" name="Rectangle 2"/>
          <p:cNvSpPr>
            <a:spLocks noGrp="1" noChangeArrowheads="1"/>
          </p:cNvSpPr>
          <p:nvPr>
            <p:ph type="title" idx="4294967295"/>
          </p:nvPr>
        </p:nvSpPr>
        <p:spPr>
          <a:xfrm>
            <a:off x="990600" y="304800"/>
            <a:ext cx="7543800" cy="1295400"/>
          </a:xfrm>
        </p:spPr>
        <p:txBody>
          <a:bodyPr/>
          <a:lstStyle/>
          <a:p>
            <a:pPr algn="ctr" fontAlgn="auto">
              <a:spcAft>
                <a:spcPts val="0"/>
              </a:spcAft>
              <a:defRPr/>
            </a:pPr>
            <a:r>
              <a:rPr lang="en-US" sz="3500" dirty="0">
                <a:effectLst/>
                <a:latin typeface="Times New Roman" pitchFamily="18" charset="0"/>
                <a:cs typeface="Times New Roman" pitchFamily="18" charset="0"/>
              </a:rPr>
              <a:t>The Mentor-Protégé </a:t>
            </a:r>
            <a:r>
              <a:rPr lang="en-US" sz="3500" dirty="0" smtClean="0">
                <a:effectLst/>
                <a:latin typeface="Times New Roman" pitchFamily="18" charset="0"/>
                <a:cs typeface="Times New Roman" pitchFamily="18" charset="0"/>
              </a:rPr>
              <a:t>Relationship:</a:t>
            </a:r>
            <a:br>
              <a:rPr lang="en-US" sz="3500" dirty="0" smtClean="0">
                <a:effectLst/>
                <a:latin typeface="Times New Roman" pitchFamily="18" charset="0"/>
                <a:cs typeface="Times New Roman" pitchFamily="18" charset="0"/>
              </a:rPr>
            </a:br>
            <a:r>
              <a:rPr lang="en-US" sz="3500" dirty="0" smtClean="0">
                <a:effectLst/>
                <a:latin typeface="Times New Roman" pitchFamily="18" charset="0"/>
                <a:cs typeface="Times New Roman" pitchFamily="18" charset="0"/>
              </a:rPr>
              <a:t>The Protégé </a:t>
            </a:r>
            <a:endParaRPr lang="en-US" sz="3500" dirty="0">
              <a:effectLst/>
              <a:latin typeface="Times New Roman" pitchFamily="18" charset="0"/>
              <a:cs typeface="Times New Roman" pitchFamily="18" charset="0"/>
            </a:endParaRPr>
          </a:p>
        </p:txBody>
      </p:sp>
      <p:sp>
        <p:nvSpPr>
          <p:cNvPr id="28675" name="Rectangle 4"/>
          <p:cNvSpPr>
            <a:spLocks noGrp="1" noChangeArrowheads="1"/>
          </p:cNvSpPr>
          <p:nvPr>
            <p:ph type="body" idx="4294967295"/>
          </p:nvPr>
        </p:nvSpPr>
        <p:spPr>
          <a:xfrm>
            <a:off x="914400" y="1981200"/>
            <a:ext cx="8229600" cy="4411663"/>
          </a:xfrm>
        </p:spPr>
        <p:txBody>
          <a:bodyPr/>
          <a:lstStyle/>
          <a:p>
            <a:pPr algn="l">
              <a:buClrTx/>
              <a:buFont typeface="Wingdings" pitchFamily="2" charset="2"/>
              <a:buChar char="§"/>
            </a:pPr>
            <a:r>
              <a:rPr lang="en-US" sz="3200" b="1" dirty="0" smtClean="0">
                <a:latin typeface="Times New Roman" pitchFamily="18" charset="0"/>
                <a:cs typeface="Times New Roman" pitchFamily="18" charset="0"/>
              </a:rPr>
              <a:t>What do students need/want?</a:t>
            </a:r>
          </a:p>
          <a:p>
            <a:pPr algn="l">
              <a:buClrTx/>
              <a:buFont typeface="Wingdings" pitchFamily="2" charset="2"/>
              <a:buChar char="§"/>
            </a:pPr>
            <a:r>
              <a:rPr lang="en-US" sz="3200" b="1" dirty="0" smtClean="0">
                <a:latin typeface="Times New Roman" pitchFamily="18" charset="0"/>
                <a:cs typeface="Times New Roman" pitchFamily="18" charset="0"/>
              </a:rPr>
              <a:t>Helping students explore their callings</a:t>
            </a:r>
          </a:p>
          <a:p>
            <a:pPr lvl="1">
              <a:buClrTx/>
              <a:buFont typeface="Wingdings" pitchFamily="2" charset="2"/>
              <a:buChar char="§"/>
            </a:pPr>
            <a:r>
              <a:rPr lang="en-US" sz="2800" b="1" dirty="0" smtClean="0">
                <a:latin typeface="Times New Roman" pitchFamily="18" charset="0"/>
                <a:cs typeface="Times New Roman" pitchFamily="18" charset="0"/>
              </a:rPr>
              <a:t>Course-related methods</a:t>
            </a:r>
          </a:p>
          <a:p>
            <a:pPr lvl="1">
              <a:buClrTx/>
              <a:buFont typeface="Wingdings" pitchFamily="2" charset="2"/>
              <a:buChar char="§"/>
            </a:pPr>
            <a:r>
              <a:rPr lang="en-US" sz="2800" b="1" dirty="0" smtClean="0">
                <a:latin typeface="Times New Roman" pitchFamily="18" charset="0"/>
                <a:cs typeface="Times New Roman" pitchFamily="18" charset="0"/>
              </a:rPr>
              <a:t>Mentorship outside of the classroom</a:t>
            </a:r>
          </a:p>
        </p:txBody>
      </p:sp>
    </p:spTree>
    <p:extLst>
      <p:ext uri="{BB962C8B-B14F-4D97-AF65-F5344CB8AC3E}">
        <p14:creationId xmlns:p14="http://schemas.microsoft.com/office/powerpoint/2010/main" val="171691477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p>
            <a:pPr>
              <a:defRPr/>
            </a:pPr>
            <a:fld id="{4085A787-0472-4161-B25E-D2DED86AA572}" type="slidenum">
              <a:rPr lang="en-US" sz="1200">
                <a:effectLst>
                  <a:outerShdw blurRad="38100" dist="38100" dir="2700000" algn="tl">
                    <a:srgbClr val="000000"/>
                  </a:outerShdw>
                </a:effectLst>
              </a:rPr>
              <a:pPr>
                <a:defRPr/>
              </a:pPr>
              <a:t>42</a:t>
            </a:fld>
            <a:endParaRPr lang="en-US" sz="1200">
              <a:effectLst>
                <a:outerShdw blurRad="38100" dist="38100" dir="2700000" algn="tl">
                  <a:srgbClr val="000000"/>
                </a:outerShdw>
              </a:effectLst>
            </a:endParaRPr>
          </a:p>
        </p:txBody>
      </p:sp>
      <p:sp>
        <p:nvSpPr>
          <p:cNvPr id="6146" name="Rectangle 2"/>
          <p:cNvSpPr>
            <a:spLocks noGrp="1" noChangeArrowheads="1"/>
          </p:cNvSpPr>
          <p:nvPr>
            <p:ph type="title" idx="4294967295"/>
          </p:nvPr>
        </p:nvSpPr>
        <p:spPr>
          <a:xfrm>
            <a:off x="838200" y="304800"/>
            <a:ext cx="7543800" cy="1295400"/>
          </a:xfrm>
        </p:spPr>
        <p:txBody>
          <a:bodyPr/>
          <a:lstStyle/>
          <a:p>
            <a:pPr algn="ctr" fontAlgn="auto">
              <a:spcAft>
                <a:spcPts val="0"/>
              </a:spcAft>
              <a:defRPr/>
            </a:pPr>
            <a:r>
              <a:rPr lang="en-US" sz="3500" dirty="0">
                <a:effectLst/>
                <a:latin typeface="Times New Roman" pitchFamily="18" charset="0"/>
                <a:cs typeface="Times New Roman" pitchFamily="18" charset="0"/>
              </a:rPr>
              <a:t>The Mentor-Protégé </a:t>
            </a:r>
            <a:r>
              <a:rPr lang="en-US" sz="3500" dirty="0" smtClean="0">
                <a:effectLst/>
                <a:latin typeface="Times New Roman" pitchFamily="18" charset="0"/>
                <a:cs typeface="Times New Roman" pitchFamily="18" charset="0"/>
              </a:rPr>
              <a:t>Relationship</a:t>
            </a:r>
            <a:br>
              <a:rPr lang="en-US" sz="3500" dirty="0" smtClean="0">
                <a:effectLst/>
                <a:latin typeface="Times New Roman" pitchFamily="18" charset="0"/>
                <a:cs typeface="Times New Roman" pitchFamily="18" charset="0"/>
              </a:rPr>
            </a:br>
            <a:endParaRPr lang="en-US" sz="3500" dirty="0">
              <a:effectLst/>
              <a:latin typeface="Times New Roman" pitchFamily="18" charset="0"/>
              <a:cs typeface="Times New Roman" pitchFamily="18" charset="0"/>
            </a:endParaRPr>
          </a:p>
        </p:txBody>
      </p:sp>
      <p:sp>
        <p:nvSpPr>
          <p:cNvPr id="30723" name="Rectangle 4"/>
          <p:cNvSpPr>
            <a:spLocks noGrp="1" noChangeArrowheads="1"/>
          </p:cNvSpPr>
          <p:nvPr>
            <p:ph type="body" idx="4294967295"/>
          </p:nvPr>
        </p:nvSpPr>
        <p:spPr>
          <a:xfrm>
            <a:off x="914400" y="1752600"/>
            <a:ext cx="8229600" cy="4411663"/>
          </a:xfrm>
        </p:spPr>
        <p:txBody>
          <a:bodyPr/>
          <a:lstStyle/>
          <a:p>
            <a:pPr algn="l">
              <a:buClrTx/>
              <a:buFont typeface="Wingdings" pitchFamily="2" charset="2"/>
              <a:buChar char="§"/>
            </a:pPr>
            <a:r>
              <a:rPr lang="en-US" sz="3200" b="1" dirty="0" smtClean="0">
                <a:latin typeface="Times New Roman" pitchFamily="18" charset="0"/>
                <a:cs typeface="Times New Roman" pitchFamily="18" charset="0"/>
              </a:rPr>
              <a:t>Common pitfalls in student thinking about vocation</a:t>
            </a:r>
          </a:p>
          <a:p>
            <a:pPr lvl="1">
              <a:buClrTx/>
              <a:buFont typeface="Wingdings" pitchFamily="2" charset="2"/>
              <a:buChar char="§"/>
            </a:pPr>
            <a:r>
              <a:rPr lang="en-US" sz="2800" b="1" dirty="0" smtClean="0">
                <a:latin typeface="Times New Roman" pitchFamily="18" charset="0"/>
                <a:cs typeface="Times New Roman" pitchFamily="18" charset="0"/>
              </a:rPr>
              <a:t>Narrow views of vocation</a:t>
            </a:r>
          </a:p>
          <a:p>
            <a:pPr lvl="1">
              <a:buClrTx/>
              <a:buFont typeface="Wingdings" pitchFamily="2" charset="2"/>
              <a:buChar char="§"/>
            </a:pPr>
            <a:r>
              <a:rPr lang="en-US" sz="2800" b="1" dirty="0" smtClean="0">
                <a:latin typeface="Times New Roman" pitchFamily="18" charset="0"/>
                <a:cs typeface="Times New Roman" pitchFamily="18" charset="0"/>
              </a:rPr>
              <a:t>Vocation as static</a:t>
            </a:r>
          </a:p>
          <a:p>
            <a:pPr lvl="1">
              <a:buClrTx/>
              <a:buFont typeface="Wingdings" pitchFamily="2" charset="2"/>
              <a:buChar char="§"/>
            </a:pPr>
            <a:r>
              <a:rPr lang="en-US" sz="2800" b="1" dirty="0" smtClean="0">
                <a:latin typeface="Times New Roman" pitchFamily="18" charset="0"/>
                <a:cs typeface="Times New Roman" pitchFamily="18" charset="0"/>
              </a:rPr>
              <a:t>False dichotomies</a:t>
            </a:r>
          </a:p>
          <a:p>
            <a:pPr lvl="1">
              <a:buClrTx/>
              <a:buFont typeface="Wingdings" pitchFamily="2" charset="2"/>
              <a:buChar char="§"/>
            </a:pPr>
            <a:endParaRPr lang="en-US" sz="2800" b="1" dirty="0" smtClean="0">
              <a:latin typeface="Times New Roman" pitchFamily="18" charset="0"/>
              <a:cs typeface="Times New Roman" pitchFamily="18" charset="0"/>
            </a:endParaRPr>
          </a:p>
          <a:p>
            <a:pPr lvl="1">
              <a:buClrTx/>
              <a:buFont typeface="Wingdings" pitchFamily="2" charset="2"/>
              <a:buChar char="§"/>
            </a:pPr>
            <a:endParaRPr lang="en-US" sz="28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692587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755576" y="764704"/>
            <a:ext cx="7793037" cy="914400"/>
          </a:xfrm>
        </p:spPr>
        <p:txBody>
          <a:bodyPr>
            <a:normAutofit fontScale="90000"/>
          </a:bodyPr>
          <a:lstStyle/>
          <a:p>
            <a:pPr algn="ctr" eaLnBrk="1" hangingPunct="1"/>
            <a:r>
              <a:rPr lang="en-US" sz="3200" b="1" dirty="0">
                <a:latin typeface="Times New Roman" charset="0"/>
                <a:cs typeface="Times New Roman" charset="0"/>
              </a:rPr>
              <a:t>Mentoring</a:t>
            </a:r>
            <a:br>
              <a:rPr lang="en-US" sz="3200" b="1" dirty="0">
                <a:latin typeface="Times New Roman" charset="0"/>
                <a:cs typeface="Times New Roman" charset="0"/>
              </a:rPr>
            </a:br>
            <a:r>
              <a:rPr lang="en-US" sz="2800" b="1" dirty="0">
                <a:latin typeface="Times New Roman" charset="0"/>
                <a:cs typeface="Times New Roman" charset="0"/>
              </a:rPr>
              <a:t>Who has been most instrumental in helping </a:t>
            </a:r>
            <a:br>
              <a:rPr lang="en-US" sz="2800" b="1" dirty="0">
                <a:latin typeface="Times New Roman" charset="0"/>
                <a:cs typeface="Times New Roman" charset="0"/>
              </a:rPr>
            </a:br>
            <a:r>
              <a:rPr lang="en-US" sz="2800" b="1" dirty="0">
                <a:latin typeface="Times New Roman" charset="0"/>
                <a:cs typeface="Times New Roman" charset="0"/>
              </a:rPr>
              <a:t>you grow spiritually? Why?</a:t>
            </a:r>
            <a:r>
              <a:rPr lang="en-US" sz="3200" dirty="0">
                <a:latin typeface="Times New Roman" charset="0"/>
                <a:cs typeface="Times New Roman" charset="0"/>
              </a:rPr>
              <a:t/>
            </a:r>
            <a:br>
              <a:rPr lang="en-US" sz="3200" dirty="0">
                <a:latin typeface="Times New Roman" charset="0"/>
                <a:cs typeface="Times New Roman" charset="0"/>
              </a:rPr>
            </a:br>
            <a:endParaRPr lang="en-US" sz="2400" dirty="0">
              <a:latin typeface="Times New Roman" charset="0"/>
              <a:cs typeface="Times New Roman" charset="0"/>
            </a:endParaRPr>
          </a:p>
        </p:txBody>
      </p:sp>
      <p:sp>
        <p:nvSpPr>
          <p:cNvPr id="43010" name="Rectangle 3"/>
          <p:cNvSpPr>
            <a:spLocks noGrp="1" noChangeArrowheads="1"/>
          </p:cNvSpPr>
          <p:nvPr>
            <p:ph type="body" sz="half" idx="4294967295"/>
          </p:nvPr>
        </p:nvSpPr>
        <p:spPr>
          <a:xfrm>
            <a:off x="755576" y="1772816"/>
            <a:ext cx="7778824" cy="3865984"/>
          </a:xfrm>
        </p:spPr>
        <p:txBody>
          <a:bodyPr>
            <a:normAutofit/>
          </a:bodyPr>
          <a:lstStyle/>
          <a:p>
            <a:pPr marL="319088" indent="-319088" algn="l" eaLnBrk="1" hangingPunct="1">
              <a:lnSpc>
                <a:spcPct val="80000"/>
              </a:lnSpc>
              <a:buFontTx/>
              <a:buChar char="•"/>
            </a:pPr>
            <a:endParaRPr lang="en-US" sz="1800" dirty="0">
              <a:latin typeface="Times New Roman" charset="0"/>
              <a:cs typeface="Times New Roman" charset="0"/>
            </a:endParaRPr>
          </a:p>
          <a:p>
            <a:pPr marL="319088" indent="-319088" algn="l" eaLnBrk="1" hangingPunct="1">
              <a:lnSpc>
                <a:spcPct val="80000"/>
              </a:lnSpc>
              <a:buFontTx/>
              <a:buChar char="•"/>
            </a:pPr>
            <a:r>
              <a:rPr lang="en-US" sz="2000" dirty="0" smtClean="0">
                <a:latin typeface="Times New Roman" charset="0"/>
                <a:cs typeface="Times New Roman" charset="0"/>
              </a:rPr>
              <a:t>“One </a:t>
            </a:r>
            <a:r>
              <a:rPr lang="en-US" sz="2000" dirty="0">
                <a:latin typeface="Times New Roman" charset="0"/>
                <a:cs typeface="Times New Roman" charset="0"/>
              </a:rPr>
              <a:t>of the other students in the program made me challenge myself and helped me grow spiritually</a:t>
            </a:r>
            <a:r>
              <a:rPr lang="en-US" sz="2000" dirty="0" smtClean="0">
                <a:latin typeface="Times New Roman" charset="0"/>
                <a:cs typeface="Times New Roman" charset="0"/>
              </a:rPr>
              <a:t>.”</a:t>
            </a:r>
            <a:endParaRPr lang="en-US" sz="2000" dirty="0">
              <a:latin typeface="Times New Roman" charset="0"/>
              <a:cs typeface="Times New Roman" charset="0"/>
            </a:endParaRPr>
          </a:p>
          <a:p>
            <a:pPr marL="319088" indent="-319088" algn="l" eaLnBrk="1" hangingPunct="1">
              <a:lnSpc>
                <a:spcPct val="80000"/>
              </a:lnSpc>
              <a:buFontTx/>
              <a:buChar char="•"/>
            </a:pPr>
            <a:r>
              <a:rPr lang="en-US" sz="2000" dirty="0" smtClean="0">
                <a:latin typeface="Times New Roman" charset="0"/>
                <a:cs typeface="Times New Roman" charset="0"/>
              </a:rPr>
              <a:t>“The </a:t>
            </a:r>
            <a:r>
              <a:rPr lang="en-US" sz="2000" dirty="0">
                <a:latin typeface="Times New Roman" charset="0"/>
                <a:cs typeface="Times New Roman" charset="0"/>
              </a:rPr>
              <a:t>host family impacted me the most because we are in worship with them and they are the leaders that we look up to in the house</a:t>
            </a:r>
            <a:r>
              <a:rPr lang="en-US" sz="2000" dirty="0" smtClean="0">
                <a:latin typeface="Times New Roman" charset="0"/>
                <a:cs typeface="Times New Roman" charset="0"/>
              </a:rPr>
              <a:t>.” </a:t>
            </a:r>
            <a:endParaRPr lang="en-US" sz="2000" dirty="0">
              <a:latin typeface="Times New Roman" charset="0"/>
              <a:cs typeface="Times New Roman" charset="0"/>
            </a:endParaRPr>
          </a:p>
          <a:p>
            <a:pPr marL="319088" indent="-319088" algn="l" eaLnBrk="1" hangingPunct="1">
              <a:lnSpc>
                <a:spcPct val="80000"/>
              </a:lnSpc>
              <a:buFontTx/>
              <a:buChar char="•"/>
            </a:pPr>
            <a:r>
              <a:rPr lang="en-US" sz="2000" dirty="0" smtClean="0">
                <a:latin typeface="Times New Roman" charset="0"/>
                <a:cs typeface="Times New Roman" charset="0"/>
              </a:rPr>
              <a:t>“When </a:t>
            </a:r>
            <a:r>
              <a:rPr lang="en-US" sz="2000" dirty="0">
                <a:latin typeface="Times New Roman" charset="0"/>
                <a:cs typeface="Times New Roman" charset="0"/>
              </a:rPr>
              <a:t>I felt weak, my faculty </a:t>
            </a:r>
            <a:r>
              <a:rPr lang="ja-JP" altLang="en-US" sz="2000" dirty="0">
                <a:latin typeface="Times New Roman" charset="0"/>
                <a:ea typeface="ＭＳ 明朝" charset="0"/>
                <a:cs typeface="ＭＳ 明朝" charset="0"/>
              </a:rPr>
              <a:t>“</a:t>
            </a:r>
            <a:r>
              <a:rPr lang="en-US" altLang="ja-JP" sz="2000" dirty="0">
                <a:latin typeface="Times New Roman" charset="0"/>
                <a:cs typeface="Times New Roman" charset="0"/>
              </a:rPr>
              <a:t>mom</a:t>
            </a:r>
            <a:r>
              <a:rPr lang="ja-JP" altLang="en-US" sz="2000" dirty="0">
                <a:latin typeface="Times New Roman" charset="0"/>
                <a:ea typeface="ＭＳ 明朝" charset="0"/>
                <a:cs typeface="ＭＳ 明朝" charset="0"/>
              </a:rPr>
              <a:t>”</a:t>
            </a:r>
            <a:r>
              <a:rPr lang="en-US" altLang="ja-JP" sz="2000" dirty="0">
                <a:latin typeface="Times New Roman" charset="0"/>
                <a:cs typeface="Times New Roman" charset="0"/>
              </a:rPr>
              <a:t> knew and was someone that would come up to me and ask what was wrong. She would help me understand and trust in God</a:t>
            </a:r>
            <a:r>
              <a:rPr lang="en-US" altLang="ja-JP" sz="2000" dirty="0" smtClean="0">
                <a:latin typeface="Times New Roman" charset="0"/>
                <a:cs typeface="Times New Roman" charset="0"/>
              </a:rPr>
              <a:t>.”</a:t>
            </a:r>
            <a:endParaRPr lang="en-US" altLang="ja-JP" sz="2000" dirty="0">
              <a:latin typeface="Times New Roman" charset="0"/>
              <a:cs typeface="Times New Roman" charset="0"/>
            </a:endParaRPr>
          </a:p>
          <a:p>
            <a:pPr marL="319088" indent="-319088" algn="l" eaLnBrk="1" hangingPunct="1">
              <a:lnSpc>
                <a:spcPct val="80000"/>
              </a:lnSpc>
              <a:buFontTx/>
              <a:buChar char="•"/>
            </a:pPr>
            <a:r>
              <a:rPr lang="en-US" sz="2000" dirty="0" smtClean="0">
                <a:latin typeface="Times New Roman" charset="0"/>
                <a:cs typeface="Times New Roman" charset="0"/>
              </a:rPr>
              <a:t>“The </a:t>
            </a:r>
            <a:r>
              <a:rPr lang="en-US" sz="2000" dirty="0">
                <a:latin typeface="Times New Roman" charset="0"/>
                <a:cs typeface="Times New Roman" charset="0"/>
              </a:rPr>
              <a:t>host family made me feel at home and always made time to check on me and how I was doing</a:t>
            </a:r>
            <a:r>
              <a:rPr lang="en-US" sz="2000" dirty="0" smtClean="0">
                <a:latin typeface="Times New Roman" charset="0"/>
                <a:cs typeface="Times New Roman" charset="0"/>
              </a:rPr>
              <a:t>.”  </a:t>
            </a:r>
            <a:endParaRPr lang="en-US" sz="2000" dirty="0">
              <a:latin typeface="Times New Roman" charset="0"/>
              <a:cs typeface="Times New Roman" charset="0"/>
            </a:endParaRPr>
          </a:p>
          <a:p>
            <a:pPr marL="319088" indent="-319088" algn="l" eaLnBrk="1" hangingPunct="1">
              <a:lnSpc>
                <a:spcPct val="80000"/>
              </a:lnSpc>
              <a:buFontTx/>
              <a:buChar char="•"/>
            </a:pPr>
            <a:r>
              <a:rPr lang="en-US" sz="2000" dirty="0" smtClean="0">
                <a:latin typeface="Times New Roman" charset="0"/>
                <a:cs typeface="Times New Roman" charset="0"/>
              </a:rPr>
              <a:t>“The </a:t>
            </a:r>
            <a:r>
              <a:rPr lang="en-US" sz="2000" dirty="0">
                <a:latin typeface="Times New Roman" charset="0"/>
                <a:cs typeface="Times New Roman" charset="0"/>
              </a:rPr>
              <a:t>program assistant had a great impact on me spiritually this semester through her incredible yet humble display of faith. She is such an inspirational woman of God</a:t>
            </a:r>
            <a:r>
              <a:rPr lang="en-US" sz="2000" dirty="0" smtClean="0">
                <a:latin typeface="Times New Roman" charset="0"/>
                <a:cs typeface="Times New Roman" charset="0"/>
              </a:rPr>
              <a:t>.” </a:t>
            </a:r>
            <a:endParaRPr lang="en-US" sz="2000" dirty="0">
              <a:latin typeface="Times New Roman" charset="0"/>
              <a:cs typeface="Times New Roman" charset="0"/>
            </a:endParaRPr>
          </a:p>
          <a:p>
            <a:pPr marL="319088" indent="-319088" algn="l" eaLnBrk="1" hangingPunct="1">
              <a:lnSpc>
                <a:spcPct val="80000"/>
              </a:lnSpc>
              <a:buFontTx/>
              <a:buChar char="•"/>
            </a:pPr>
            <a:endParaRPr lang="en-US" sz="2000" dirty="0">
              <a:latin typeface="Times New Roman" charset="0"/>
              <a:cs typeface="Times New Roman" charset="0"/>
            </a:endParaRPr>
          </a:p>
          <a:p>
            <a:pPr marL="319088" indent="-319088" algn="l" eaLnBrk="1" hangingPunct="1">
              <a:lnSpc>
                <a:spcPct val="80000"/>
              </a:lnSpc>
              <a:buFontTx/>
              <a:buChar char="•"/>
            </a:pPr>
            <a:endParaRPr lang="en-US" sz="1800" dirty="0">
              <a:latin typeface="Times New Roman" charset="0"/>
              <a:cs typeface="Times New Roman" charset="0"/>
            </a:endParaRPr>
          </a:p>
        </p:txBody>
      </p:sp>
      <p:sp>
        <p:nvSpPr>
          <p:cNvPr id="43011"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23821ADA-7AD4-7443-9964-CA2CE2F49AFE}" type="slidenum">
              <a:rPr lang="en-US" sz="1200" b="1">
                <a:solidFill>
                  <a:srgbClr val="FFFFFF"/>
                </a:solidFill>
              </a:rPr>
              <a:pPr algn="ctr" eaLnBrk="1" hangingPunct="1">
                <a:lnSpc>
                  <a:spcPct val="80000"/>
                </a:lnSpc>
              </a:pPr>
              <a:t>43</a:t>
            </a:fld>
            <a:endParaRPr lang="en-US" sz="1200" b="1">
              <a:solidFill>
                <a:srgbClr val="FFFFFF"/>
              </a:solidFill>
            </a:endParaRPr>
          </a:p>
        </p:txBody>
      </p:sp>
    </p:spTree>
    <p:extLst>
      <p:ext uri="{BB962C8B-B14F-4D97-AF65-F5344CB8AC3E}">
        <p14:creationId xmlns:p14="http://schemas.microsoft.com/office/powerpoint/2010/main" val="62624621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1350963" y="609600"/>
            <a:ext cx="7793037" cy="1462088"/>
          </a:xfrm>
        </p:spPr>
        <p:txBody>
          <a:bodyPr>
            <a:normAutofit fontScale="90000"/>
          </a:bodyPr>
          <a:lstStyle/>
          <a:p>
            <a:pPr algn="ctr" eaLnBrk="1" hangingPunct="1"/>
            <a:r>
              <a:rPr lang="en-US" sz="3200" b="1" dirty="0">
                <a:latin typeface="Times New Roman" charset="0"/>
                <a:cs typeface="Times New Roman" charset="0"/>
              </a:rPr>
              <a:t>Community</a:t>
            </a:r>
            <a:r>
              <a:rPr lang="en-US" sz="3200" dirty="0">
                <a:latin typeface="Times New Roman" charset="0"/>
                <a:cs typeface="Times New Roman" charset="0"/>
              </a:rPr>
              <a:t/>
            </a:r>
            <a:br>
              <a:rPr lang="en-US" sz="3200" dirty="0">
                <a:latin typeface="Times New Roman" charset="0"/>
                <a:cs typeface="Times New Roman" charset="0"/>
              </a:rPr>
            </a:br>
            <a:r>
              <a:rPr lang="en-US" sz="2400" b="1" dirty="0">
                <a:latin typeface="Times New Roman" charset="0"/>
                <a:cs typeface="Times New Roman" charset="0"/>
              </a:rPr>
              <a:t>How has the community of the international program experience enhanced your spiritual growth?</a:t>
            </a:r>
            <a:br>
              <a:rPr lang="en-US" sz="2400" b="1" dirty="0">
                <a:latin typeface="Times New Roman" charset="0"/>
                <a:cs typeface="Times New Roman" charset="0"/>
              </a:rPr>
            </a:br>
            <a:r>
              <a:rPr lang="en-US" sz="2000" dirty="0">
                <a:latin typeface="Times New Roman" charset="0"/>
                <a:cs typeface="Times New Roman" charset="0"/>
              </a:rPr>
              <a:t/>
            </a:r>
            <a:br>
              <a:rPr lang="en-US" sz="2000" dirty="0">
                <a:latin typeface="Times New Roman" charset="0"/>
                <a:cs typeface="Times New Roman" charset="0"/>
              </a:rPr>
            </a:br>
            <a:endParaRPr lang="en-US" sz="2000" dirty="0">
              <a:latin typeface="Times New Roman" charset="0"/>
              <a:cs typeface="Times New Roman" charset="0"/>
            </a:endParaRPr>
          </a:p>
        </p:txBody>
      </p:sp>
      <p:sp>
        <p:nvSpPr>
          <p:cNvPr id="44034" name="Rectangle 3"/>
          <p:cNvSpPr>
            <a:spLocks noGrp="1" noChangeArrowheads="1"/>
          </p:cNvSpPr>
          <p:nvPr>
            <p:ph type="body" idx="4294967295"/>
          </p:nvPr>
        </p:nvSpPr>
        <p:spPr>
          <a:xfrm>
            <a:off x="609600" y="1905000"/>
            <a:ext cx="8354888" cy="4044280"/>
          </a:xfrm>
        </p:spPr>
        <p:txBody>
          <a:bodyPr>
            <a:noAutofit/>
          </a:bodyPr>
          <a:lstStyle/>
          <a:p>
            <a:pPr marL="319088" indent="-319088" algn="l" eaLnBrk="1" hangingPunct="1">
              <a:lnSpc>
                <a:spcPct val="80000"/>
              </a:lnSpc>
              <a:buFontTx/>
              <a:buChar char="•"/>
            </a:pPr>
            <a:r>
              <a:rPr lang="en-US" sz="2400" dirty="0" smtClean="0">
                <a:solidFill>
                  <a:srgbClr val="000090"/>
                </a:solidFill>
                <a:latin typeface="Times New Roman" charset="0"/>
                <a:cs typeface="Times New Roman" charset="0"/>
              </a:rPr>
              <a:t>“Our </a:t>
            </a:r>
            <a:r>
              <a:rPr lang="en-US" sz="2400" dirty="0">
                <a:solidFill>
                  <a:srgbClr val="000090"/>
                </a:solidFill>
                <a:latin typeface="Times New Roman" charset="0"/>
                <a:cs typeface="Times New Roman" charset="0"/>
              </a:rPr>
              <a:t>weekly, student led Bible studies &amp; student run worship have had the greatest spiritual impact on me</a:t>
            </a:r>
            <a:r>
              <a:rPr lang="en-US" sz="2400" dirty="0" smtClean="0">
                <a:solidFill>
                  <a:srgbClr val="000090"/>
                </a:solidFill>
                <a:latin typeface="Times New Roman" charset="0"/>
                <a:cs typeface="Times New Roman" charset="0"/>
              </a:rPr>
              <a:t>.”</a:t>
            </a:r>
            <a:endParaRPr lang="en-US" sz="2400" dirty="0">
              <a:solidFill>
                <a:srgbClr val="000090"/>
              </a:solidFill>
              <a:latin typeface="Times New Roman" charset="0"/>
              <a:cs typeface="Times New Roman" charset="0"/>
            </a:endParaRPr>
          </a:p>
          <a:p>
            <a:pPr marL="319088" indent="-319088" algn="l" eaLnBrk="1" hangingPunct="1">
              <a:lnSpc>
                <a:spcPct val="80000"/>
              </a:lnSpc>
              <a:buFontTx/>
              <a:buChar char="•"/>
            </a:pPr>
            <a:r>
              <a:rPr lang="en-US" sz="2400" dirty="0" smtClean="0">
                <a:solidFill>
                  <a:srgbClr val="000090"/>
                </a:solidFill>
                <a:latin typeface="Times New Roman" charset="0"/>
                <a:cs typeface="Times New Roman" charset="0"/>
              </a:rPr>
              <a:t>“Women's </a:t>
            </a:r>
            <a:r>
              <a:rPr lang="en-US" sz="2400" dirty="0">
                <a:solidFill>
                  <a:srgbClr val="000090"/>
                </a:solidFill>
                <a:latin typeface="Times New Roman" charset="0"/>
                <a:cs typeface="Times New Roman" charset="0"/>
              </a:rPr>
              <a:t>small group and student-led worship were an AMAZING support system. The best community I've ever had.  This is my home away from home</a:t>
            </a:r>
            <a:r>
              <a:rPr lang="en-US" sz="2400" dirty="0" smtClean="0">
                <a:solidFill>
                  <a:srgbClr val="000090"/>
                </a:solidFill>
                <a:latin typeface="Times New Roman" charset="0"/>
                <a:cs typeface="Times New Roman" charset="0"/>
              </a:rPr>
              <a:t>.”</a:t>
            </a:r>
            <a:endParaRPr lang="en-US" sz="2400" dirty="0">
              <a:solidFill>
                <a:srgbClr val="000090"/>
              </a:solidFill>
              <a:latin typeface="Times New Roman" charset="0"/>
              <a:cs typeface="Times New Roman" charset="0"/>
            </a:endParaRPr>
          </a:p>
          <a:p>
            <a:pPr marL="319088" indent="-319088" algn="l" eaLnBrk="1" hangingPunct="1">
              <a:lnSpc>
                <a:spcPct val="80000"/>
              </a:lnSpc>
              <a:buFontTx/>
              <a:buChar char="•"/>
            </a:pPr>
            <a:r>
              <a:rPr lang="en-US" sz="2400" dirty="0" smtClean="0">
                <a:solidFill>
                  <a:srgbClr val="000090"/>
                </a:solidFill>
                <a:latin typeface="Times New Roman" charset="0"/>
                <a:cs typeface="Times New Roman" charset="0"/>
              </a:rPr>
              <a:t>“The guys</a:t>
            </a:r>
            <a:r>
              <a:rPr lang="en-US" sz="2400" dirty="0" smtClean="0">
                <a:solidFill>
                  <a:srgbClr val="000090"/>
                </a:solidFill>
                <a:latin typeface="Times New Roman" charset="0"/>
                <a:ea typeface="ＭＳ 明朝" charset="0"/>
                <a:cs typeface="ＭＳ 明朝" charset="0"/>
              </a:rPr>
              <a:t>’ </a:t>
            </a:r>
            <a:r>
              <a:rPr lang="en-US" altLang="ja-JP" sz="2400" dirty="0" smtClean="0">
                <a:solidFill>
                  <a:srgbClr val="000090"/>
                </a:solidFill>
                <a:latin typeface="Times New Roman" charset="0"/>
                <a:cs typeface="Times New Roman" charset="0"/>
              </a:rPr>
              <a:t>small </a:t>
            </a:r>
            <a:r>
              <a:rPr lang="en-US" altLang="ja-JP" sz="2400" dirty="0">
                <a:solidFill>
                  <a:srgbClr val="000090"/>
                </a:solidFill>
                <a:latin typeface="Times New Roman" charset="0"/>
                <a:cs typeface="Times New Roman" charset="0"/>
              </a:rPr>
              <a:t>group was a time where we could be open and honest</a:t>
            </a:r>
            <a:r>
              <a:rPr lang="en-US" altLang="ja-JP" sz="2400" dirty="0" smtClean="0">
                <a:solidFill>
                  <a:srgbClr val="000090"/>
                </a:solidFill>
                <a:latin typeface="Times New Roman" charset="0"/>
                <a:cs typeface="Times New Roman" charset="0"/>
              </a:rPr>
              <a:t>.”</a:t>
            </a:r>
            <a:endParaRPr lang="en-US" altLang="ja-JP" sz="2400" dirty="0">
              <a:solidFill>
                <a:srgbClr val="000090"/>
              </a:solidFill>
              <a:latin typeface="Times New Roman" charset="0"/>
              <a:cs typeface="Times New Roman" charset="0"/>
            </a:endParaRPr>
          </a:p>
          <a:p>
            <a:pPr marL="319088" indent="-319088" algn="l" eaLnBrk="1" hangingPunct="1">
              <a:lnSpc>
                <a:spcPct val="80000"/>
              </a:lnSpc>
              <a:buFontTx/>
              <a:buChar char="•"/>
            </a:pPr>
            <a:r>
              <a:rPr lang="en-US" sz="2400" dirty="0" smtClean="0">
                <a:solidFill>
                  <a:srgbClr val="000090"/>
                </a:solidFill>
                <a:latin typeface="Times New Roman" charset="0"/>
                <a:cs typeface="Times New Roman" charset="0"/>
              </a:rPr>
              <a:t>“I </a:t>
            </a:r>
            <a:r>
              <a:rPr lang="en-US" sz="2400" dirty="0">
                <a:solidFill>
                  <a:srgbClr val="000090"/>
                </a:solidFill>
                <a:latin typeface="Times New Roman" charset="0"/>
                <a:cs typeface="Times New Roman" charset="0"/>
              </a:rPr>
              <a:t>have grown more here in my spirituality than I did at home and all of that growth was due to other students</a:t>
            </a:r>
            <a:r>
              <a:rPr lang="en-US" sz="2400" dirty="0" smtClean="0">
                <a:solidFill>
                  <a:srgbClr val="000090"/>
                </a:solidFill>
                <a:latin typeface="Times New Roman" charset="0"/>
                <a:cs typeface="Times New Roman" charset="0"/>
              </a:rPr>
              <a:t>.”</a:t>
            </a:r>
            <a:endParaRPr lang="en-US" sz="2400" dirty="0">
              <a:solidFill>
                <a:srgbClr val="000090"/>
              </a:solidFill>
              <a:latin typeface="Times New Roman" charset="0"/>
              <a:cs typeface="Times New Roman" charset="0"/>
            </a:endParaRPr>
          </a:p>
          <a:p>
            <a:pPr marL="319088" indent="-319088" algn="l" eaLnBrk="1" hangingPunct="1">
              <a:lnSpc>
                <a:spcPct val="80000"/>
              </a:lnSpc>
              <a:buFontTx/>
              <a:buChar char="•"/>
            </a:pPr>
            <a:r>
              <a:rPr lang="en-US" sz="2400" dirty="0" smtClean="0">
                <a:solidFill>
                  <a:srgbClr val="000090"/>
                </a:solidFill>
                <a:latin typeface="Times New Roman" charset="0"/>
                <a:cs typeface="Times New Roman" charset="0"/>
              </a:rPr>
              <a:t>“Simply </a:t>
            </a:r>
            <a:r>
              <a:rPr lang="en-US" sz="2400" dirty="0">
                <a:solidFill>
                  <a:srgbClr val="000090"/>
                </a:solidFill>
                <a:latin typeface="Times New Roman" charset="0"/>
                <a:cs typeface="Times New Roman" charset="0"/>
              </a:rPr>
              <a:t>by living with and engaging with such incredible individuals, who have not only helped me through difficult times, but who have encouraged me to seek God more, I've experienced a growth in </a:t>
            </a:r>
            <a:r>
              <a:rPr lang="en-US" sz="2400" dirty="0" smtClean="0">
                <a:solidFill>
                  <a:srgbClr val="000090"/>
                </a:solidFill>
                <a:latin typeface="Times New Roman" charset="0"/>
                <a:cs typeface="Times New Roman" charset="0"/>
              </a:rPr>
              <a:t>spirituality.” </a:t>
            </a:r>
            <a:endParaRPr lang="en-US" sz="2400" dirty="0">
              <a:solidFill>
                <a:srgbClr val="000090"/>
              </a:solidFill>
              <a:latin typeface="Times New Roman" charset="0"/>
              <a:cs typeface="Times New Roman" charset="0"/>
            </a:endParaRPr>
          </a:p>
          <a:p>
            <a:pPr marL="319088" indent="-319088" eaLnBrk="1" hangingPunct="1">
              <a:lnSpc>
                <a:spcPct val="80000"/>
              </a:lnSpc>
              <a:buFontTx/>
              <a:buChar char="•"/>
            </a:pPr>
            <a:endParaRPr lang="en-US" sz="2400" dirty="0">
              <a:latin typeface="Times New Roman" charset="0"/>
              <a:cs typeface="Times New Roman" charset="0"/>
            </a:endParaRPr>
          </a:p>
        </p:txBody>
      </p:sp>
      <p:sp>
        <p:nvSpPr>
          <p:cNvPr id="44035" name="Slide Number Placeholder 3"/>
          <p:cNvSpPr txBox="1">
            <a:spLocks noGrp="1"/>
          </p:cNvSpPr>
          <p:nvPr/>
        </p:nvSpPr>
        <p:spPr bwMode="auto">
          <a:xfrm>
            <a:off x="0" y="1271588"/>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fld id="{752E4FCB-8290-964B-BCCC-DC504BCEB431}" type="slidenum">
              <a:rPr lang="en-US" sz="1200" b="1">
                <a:solidFill>
                  <a:srgbClr val="FFFFFF"/>
                </a:solidFill>
              </a:rPr>
              <a:pPr algn="ctr" eaLnBrk="1" hangingPunct="1">
                <a:lnSpc>
                  <a:spcPct val="80000"/>
                </a:lnSpc>
              </a:pPr>
              <a:t>44</a:t>
            </a:fld>
            <a:endParaRPr lang="en-US" sz="1200" b="1">
              <a:solidFill>
                <a:srgbClr val="FFFFFF"/>
              </a:solidFill>
            </a:endParaRPr>
          </a:p>
        </p:txBody>
      </p:sp>
    </p:spTree>
    <p:extLst>
      <p:ext uri="{BB962C8B-B14F-4D97-AF65-F5344CB8AC3E}">
        <p14:creationId xmlns:p14="http://schemas.microsoft.com/office/powerpoint/2010/main" val="403099852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8C8815EC-59B4-D246-A75B-96D0994E991F}" type="slidenum">
              <a:rPr lang="en-US" sz="1200">
                <a:effectLst>
                  <a:outerShdw blurRad="38100" dist="38100" dir="2700000" algn="tl">
                    <a:srgbClr val="DDDDDD"/>
                  </a:outerShdw>
                </a:effectLst>
                <a:latin typeface="Mona Lisa Recut" charset="0"/>
              </a:rPr>
              <a:pPr eaLnBrk="1" hangingPunct="1">
                <a:defRPr/>
              </a:pPr>
              <a:t>45</a:t>
            </a:fld>
            <a:endParaRPr lang="en-US" sz="1200">
              <a:effectLst>
                <a:outerShdw blurRad="38100" dist="38100" dir="2700000" algn="tl">
                  <a:srgbClr val="DDDDDD"/>
                </a:outerShdw>
              </a:effectLst>
              <a:latin typeface="Mona Lisa Recut" charset="0"/>
            </a:endParaRPr>
          </a:p>
        </p:txBody>
      </p:sp>
      <p:sp>
        <p:nvSpPr>
          <p:cNvPr id="45058" name="Rectangle 2"/>
          <p:cNvSpPr>
            <a:spLocks noGrp="1" noChangeArrowheads="1"/>
          </p:cNvSpPr>
          <p:nvPr>
            <p:ph type="title" idx="4294967295"/>
          </p:nvPr>
        </p:nvSpPr>
        <p:spPr>
          <a:xfrm>
            <a:off x="914400" y="381000"/>
            <a:ext cx="8229600" cy="1143000"/>
          </a:xfrm>
        </p:spPr>
        <p:txBody>
          <a:bodyPr/>
          <a:lstStyle/>
          <a:p>
            <a:pPr algn="ctr" eaLnBrk="1" hangingPunct="1"/>
            <a:r>
              <a:rPr lang="en-US" sz="4000" dirty="0">
                <a:latin typeface="Times New Roman" charset="0"/>
                <a:cs typeface="Times New Roman" charset="0"/>
              </a:rPr>
              <a:t>Conclusions &amp; Recommendations</a:t>
            </a:r>
          </a:p>
        </p:txBody>
      </p:sp>
      <p:sp>
        <p:nvSpPr>
          <p:cNvPr id="7171" name="Rectangle 4"/>
          <p:cNvSpPr>
            <a:spLocks noGrp="1" noChangeArrowheads="1"/>
          </p:cNvSpPr>
          <p:nvPr>
            <p:ph type="body" idx="4294967295"/>
          </p:nvPr>
        </p:nvSpPr>
        <p:spPr>
          <a:xfrm>
            <a:off x="755576" y="1268760"/>
            <a:ext cx="8229600" cy="3412976"/>
          </a:xfrm>
        </p:spPr>
        <p:txBody>
          <a:bodyPr rtlCol="0">
            <a:noAutofit/>
          </a:bodyPr>
          <a:lstStyle/>
          <a:p>
            <a:pPr marL="365125" indent="-255588" algn="l" eaLnBrk="1" fontAlgn="auto" hangingPunct="1">
              <a:spcAft>
                <a:spcPts val="0"/>
              </a:spcAft>
              <a:buFont typeface="Wingdings" charset="0"/>
              <a:buChar char="§"/>
              <a:defRPr/>
            </a:pPr>
            <a:r>
              <a:rPr sz="2400" dirty="0">
                <a:solidFill>
                  <a:srgbClr val="000090"/>
                </a:solidFill>
                <a:effectLst>
                  <a:outerShdw blurRad="38100" dist="38100" dir="2700000" algn="tl">
                    <a:srgbClr val="DDDDDD"/>
                  </a:outerShdw>
                </a:effectLst>
                <a:latin typeface="Times New Roman" charset="0"/>
                <a:ea typeface="+mn-ea"/>
                <a:cs typeface="Times New Roman" charset="0"/>
              </a:rPr>
              <a:t>Sophomores Experience Dramatic Spiritual Change</a:t>
            </a:r>
          </a:p>
          <a:p>
            <a:pPr marL="365125" indent="-255588" algn="l" eaLnBrk="1" fontAlgn="auto" hangingPunct="1">
              <a:spcAft>
                <a:spcPts val="0"/>
              </a:spcAft>
              <a:buFont typeface="Wingdings" charset="0"/>
              <a:buChar char="§"/>
              <a:defRPr/>
            </a:pPr>
            <a:r>
              <a:rPr sz="2400" dirty="0">
                <a:solidFill>
                  <a:srgbClr val="000090"/>
                </a:solidFill>
                <a:latin typeface="Times New Roman" charset="0"/>
                <a:ea typeface="+mn-ea"/>
                <a:cs typeface="Times New Roman" charset="0"/>
              </a:rPr>
              <a:t>International living and learning experiences facilitate greater growth in faith, sense of life purpose, and identity</a:t>
            </a:r>
          </a:p>
          <a:p>
            <a:pPr marL="365125" indent="-255588" algn="l" eaLnBrk="1" fontAlgn="auto" hangingPunct="1">
              <a:spcAft>
                <a:spcPts val="0"/>
              </a:spcAft>
              <a:buFont typeface="Wingdings" charset="0"/>
              <a:buChar char="§"/>
              <a:defRPr/>
            </a:pPr>
            <a:r>
              <a:rPr sz="2400" dirty="0">
                <a:solidFill>
                  <a:srgbClr val="000090"/>
                </a:solidFill>
                <a:latin typeface="Times New Roman" charset="0"/>
                <a:ea typeface="+mn-ea"/>
                <a:cs typeface="Times New Roman" charset="0"/>
              </a:rPr>
              <a:t>Significant opportunities for personal growth occur when students leave their cultural comfort zone and rely on communities with mentoring support</a:t>
            </a:r>
          </a:p>
          <a:p>
            <a:pPr marL="365125" indent="-255588" algn="l" eaLnBrk="1" fontAlgn="auto" hangingPunct="1">
              <a:spcAft>
                <a:spcPts val="0"/>
              </a:spcAft>
              <a:buFont typeface="Wingdings" charset="0"/>
              <a:buChar char="§"/>
              <a:defRPr/>
            </a:pPr>
            <a:r>
              <a:rPr sz="2400" dirty="0">
                <a:solidFill>
                  <a:srgbClr val="000090"/>
                </a:solidFill>
                <a:effectLst>
                  <a:outerShdw blurRad="38100" dist="38100" dir="2700000" algn="tl">
                    <a:srgbClr val="DDDDDD"/>
                  </a:outerShdw>
                </a:effectLst>
                <a:latin typeface="Times New Roman" charset="0"/>
                <a:ea typeface="+mn-ea"/>
                <a:cs typeface="Times New Roman" charset="0"/>
              </a:rPr>
              <a:t>Spiritual Challenge is unavoidable and desirable</a:t>
            </a:r>
          </a:p>
          <a:p>
            <a:pPr marL="365125" indent="-255588" algn="l" eaLnBrk="1" fontAlgn="auto" hangingPunct="1">
              <a:spcAft>
                <a:spcPts val="0"/>
              </a:spcAft>
              <a:buFont typeface="Wingdings" charset="0"/>
              <a:buChar char="§"/>
              <a:defRPr/>
            </a:pPr>
            <a:r>
              <a:rPr sz="2400" dirty="0">
                <a:solidFill>
                  <a:srgbClr val="000090"/>
                </a:solidFill>
                <a:effectLst>
                  <a:outerShdw blurRad="38100" dist="38100" dir="2700000" algn="tl">
                    <a:srgbClr val="DDDDDD"/>
                  </a:outerShdw>
                </a:effectLst>
                <a:latin typeface="Times New Roman" charset="0"/>
                <a:ea typeface="+mn-ea"/>
                <a:cs typeface="Times New Roman" charset="0"/>
              </a:rPr>
              <a:t>Faculty/Staff  Preparation &amp; Community</a:t>
            </a:r>
          </a:p>
          <a:p>
            <a:pPr marL="365125" indent="-255588" algn="l" eaLnBrk="1" fontAlgn="auto" hangingPunct="1">
              <a:spcAft>
                <a:spcPts val="0"/>
              </a:spcAft>
              <a:buFont typeface="Wingdings" charset="0"/>
              <a:buChar char="§"/>
              <a:defRPr/>
            </a:pPr>
            <a:r>
              <a:rPr sz="2400" dirty="0">
                <a:solidFill>
                  <a:srgbClr val="000090"/>
                </a:solidFill>
                <a:effectLst>
                  <a:outerShdw blurRad="38100" dist="38100" dir="2700000" algn="tl">
                    <a:srgbClr val="DDDDDD"/>
                  </a:outerShdw>
                </a:effectLst>
                <a:latin typeface="Times New Roman" charset="0"/>
                <a:ea typeface="+mn-ea"/>
                <a:cs typeface="Times New Roman" charset="0"/>
              </a:rPr>
              <a:t>Mentor-Protégé Relationship – Key to </a:t>
            </a:r>
            <a:r>
              <a:rPr sz="2400" i="1" dirty="0">
                <a:solidFill>
                  <a:srgbClr val="000090"/>
                </a:solidFill>
                <a:effectLst>
                  <a:outerShdw blurRad="38100" dist="38100" dir="2700000" algn="tl">
                    <a:srgbClr val="DDDDDD"/>
                  </a:outerShdw>
                </a:effectLst>
                <a:latin typeface="Times New Roman" charset="0"/>
                <a:ea typeface="+mn-ea"/>
                <a:cs typeface="Times New Roman" charset="0"/>
              </a:rPr>
              <a:t>Initiation and Return</a:t>
            </a:r>
          </a:p>
          <a:p>
            <a:pPr marL="365125" indent="-255588" algn="l" eaLnBrk="1" fontAlgn="auto" hangingPunct="1">
              <a:spcAft>
                <a:spcPts val="0"/>
              </a:spcAft>
              <a:buFont typeface="Wingdings" charset="0"/>
              <a:buChar char="§"/>
              <a:defRPr/>
            </a:pPr>
            <a:r>
              <a:rPr sz="2400" dirty="0">
                <a:solidFill>
                  <a:srgbClr val="000090"/>
                </a:solidFill>
                <a:effectLst>
                  <a:outerShdw blurRad="38100" dist="38100" dir="2700000" algn="tl">
                    <a:srgbClr val="DDDDDD"/>
                  </a:outerShdw>
                </a:effectLst>
                <a:latin typeface="Times New Roman" charset="0"/>
                <a:ea typeface="+mn-ea"/>
                <a:cs typeface="Times New Roman" charset="0"/>
              </a:rPr>
              <a:t>Use the Vocation/Life-Purpose Lens to Deepen Faith Development</a:t>
            </a:r>
          </a:p>
          <a:p>
            <a:pPr marL="365125" indent="-255588" algn="l" eaLnBrk="1" fontAlgn="auto" hangingPunct="1">
              <a:spcAft>
                <a:spcPts val="0"/>
              </a:spcAft>
              <a:buFont typeface="Wingdings" charset="0"/>
              <a:buChar char="§"/>
              <a:defRPr/>
            </a:pPr>
            <a:r>
              <a:rPr sz="2400" dirty="0">
                <a:solidFill>
                  <a:srgbClr val="000090"/>
                </a:solidFill>
                <a:effectLst>
                  <a:outerShdw blurRad="38100" dist="38100" dir="2700000" algn="tl">
                    <a:srgbClr val="DDDDDD"/>
                  </a:outerShdw>
                </a:effectLst>
                <a:latin typeface="Times New Roman" charset="0"/>
                <a:ea typeface="+mn-ea"/>
                <a:cs typeface="Times New Roman" charset="0"/>
              </a:rPr>
              <a:t>Connect with Alumni &amp; Their Faith </a:t>
            </a:r>
            <a:r>
              <a:rPr sz="2400" dirty="0" smtClean="0">
                <a:solidFill>
                  <a:srgbClr val="000090"/>
                </a:solidFill>
                <a:effectLst>
                  <a:outerShdw blurRad="38100" dist="38100" dir="2700000" algn="tl">
                    <a:srgbClr val="DDDDDD"/>
                  </a:outerShdw>
                </a:effectLst>
                <a:latin typeface="Times New Roman" charset="0"/>
                <a:ea typeface="+mn-ea"/>
                <a:cs typeface="Times New Roman" charset="0"/>
              </a:rPr>
              <a:t>Developmen</a:t>
            </a:r>
            <a:r>
              <a:rPr lang="en-US" sz="2400" dirty="0" smtClean="0">
                <a:solidFill>
                  <a:srgbClr val="000090"/>
                </a:solidFill>
                <a:effectLst>
                  <a:outerShdw blurRad="38100" dist="38100" dir="2700000" algn="tl">
                    <a:srgbClr val="DDDDDD"/>
                  </a:outerShdw>
                </a:effectLst>
                <a:latin typeface="Times New Roman" charset="0"/>
                <a:ea typeface="+mn-ea"/>
                <a:cs typeface="Times New Roman" charset="0"/>
              </a:rPr>
              <a:t>t</a:t>
            </a:r>
            <a:endParaRPr sz="2400" dirty="0">
              <a:solidFill>
                <a:srgbClr val="000090"/>
              </a:solidFill>
              <a:effectLst>
                <a:outerShdw blurRad="38100" dist="38100" dir="2700000" algn="tl">
                  <a:srgbClr val="DDDDDD"/>
                </a:outerShdw>
              </a:effectLst>
              <a:latin typeface="Times New Roman" charset="0"/>
              <a:ea typeface="+mn-ea"/>
              <a:cs typeface="Times New Roman" charset="0"/>
            </a:endParaRPr>
          </a:p>
        </p:txBody>
      </p:sp>
    </p:spTree>
    <p:extLst>
      <p:ext uri="{BB962C8B-B14F-4D97-AF65-F5344CB8AC3E}">
        <p14:creationId xmlns:p14="http://schemas.microsoft.com/office/powerpoint/2010/main" val="324060080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243638"/>
            <a:ext cx="2133600" cy="457200"/>
          </a:xfrm>
        </p:spPr>
        <p:txBody>
          <a:bodyPr/>
          <a:lstStyle/>
          <a:p>
            <a:pPr>
              <a:defRPr/>
            </a:pPr>
            <a:fld id="{6E6A1B37-1098-47C7-BDF2-7FCA5C0486B0}" type="slidenum">
              <a:rPr lang="en-US" sz="1200">
                <a:effectLst>
                  <a:outerShdw blurRad="38100" dist="38100" dir="2700000" algn="tl">
                    <a:srgbClr val="000000"/>
                  </a:outerShdw>
                </a:effectLst>
              </a:rPr>
              <a:pPr>
                <a:defRPr/>
              </a:pPr>
              <a:t>46</a:t>
            </a:fld>
            <a:endParaRPr lang="en-US" sz="1200">
              <a:effectLst>
                <a:outerShdw blurRad="38100" dist="38100" dir="2700000" algn="tl">
                  <a:srgbClr val="000000"/>
                </a:outerShdw>
              </a:effectLst>
            </a:endParaRPr>
          </a:p>
        </p:txBody>
      </p:sp>
      <p:sp>
        <p:nvSpPr>
          <p:cNvPr id="7170" name="Rectangle 2"/>
          <p:cNvSpPr>
            <a:spLocks noGrp="1" noChangeArrowheads="1"/>
          </p:cNvSpPr>
          <p:nvPr>
            <p:ph type="title" idx="4294967295"/>
          </p:nvPr>
        </p:nvSpPr>
        <p:spPr>
          <a:xfrm>
            <a:off x="990600" y="304800"/>
            <a:ext cx="7543800" cy="1295400"/>
          </a:xfrm>
        </p:spPr>
        <p:txBody>
          <a:bodyPr/>
          <a:lstStyle/>
          <a:p>
            <a:pPr algn="ctr" fontAlgn="auto">
              <a:spcAft>
                <a:spcPts val="0"/>
              </a:spcAft>
              <a:defRPr/>
            </a:pPr>
            <a:r>
              <a:rPr lang="en-US" sz="3600" dirty="0">
                <a:effectLst/>
                <a:latin typeface="Times New Roman" pitchFamily="18" charset="0"/>
                <a:cs typeface="Times New Roman" pitchFamily="18" charset="0"/>
              </a:rPr>
              <a:t>Conclusion</a:t>
            </a:r>
          </a:p>
        </p:txBody>
      </p:sp>
      <p:sp>
        <p:nvSpPr>
          <p:cNvPr id="7171" name="Rectangle 4"/>
          <p:cNvSpPr>
            <a:spLocks noGrp="1" noChangeArrowheads="1"/>
          </p:cNvSpPr>
          <p:nvPr>
            <p:ph type="body" idx="4294967295"/>
          </p:nvPr>
        </p:nvSpPr>
        <p:spPr>
          <a:xfrm>
            <a:off x="685800" y="1600200"/>
            <a:ext cx="8229600" cy="4411663"/>
          </a:xfrm>
        </p:spPr>
        <p:txBody>
          <a:bodyPr>
            <a:normAutofit/>
          </a:bodyPr>
          <a:lstStyle/>
          <a:p>
            <a:pPr marL="365760" indent="-256032" algn="ctr" fontAlgn="auto">
              <a:spcAft>
                <a:spcPts val="0"/>
              </a:spcAft>
              <a:buClrTx/>
              <a:buFont typeface="Wingdings" pitchFamily="2" charset="2"/>
              <a:buChar char="§"/>
              <a:defRPr/>
            </a:pPr>
            <a:r>
              <a:rPr lang="en-US" b="1" dirty="0" smtClean="0">
                <a:effectLst>
                  <a:outerShdw blurRad="38100" dist="38100" dir="2700000" algn="tl">
                    <a:srgbClr val="C0C0C0"/>
                  </a:outerShdw>
                </a:effectLst>
                <a:latin typeface="Times New Roman" pitchFamily="18" charset="0"/>
                <a:cs typeface="Times New Roman" pitchFamily="18" charset="0"/>
              </a:rPr>
              <a:t>Sophomores Experience Dramatic Changes</a:t>
            </a:r>
          </a:p>
          <a:p>
            <a:pPr marL="365760" indent="-256032" algn="ctr" fontAlgn="auto">
              <a:spcAft>
                <a:spcPts val="0"/>
              </a:spcAft>
              <a:buClrTx/>
              <a:buFont typeface="Wingdings" pitchFamily="2" charset="2"/>
              <a:buChar char="§"/>
              <a:defRPr/>
            </a:pPr>
            <a:r>
              <a:rPr lang="en-US" b="1" dirty="0" smtClean="0">
                <a:effectLst>
                  <a:outerShdw blurRad="38100" dist="38100" dir="2700000" algn="tl">
                    <a:srgbClr val="C0C0C0"/>
                  </a:outerShdw>
                </a:effectLst>
                <a:latin typeface="Times New Roman" pitchFamily="18" charset="0"/>
                <a:cs typeface="Times New Roman" pitchFamily="18" charset="0"/>
              </a:rPr>
              <a:t>Faculty Preparation &amp; Community </a:t>
            </a:r>
          </a:p>
          <a:p>
            <a:pPr marL="365760" indent="-256032" algn="ctr" fontAlgn="auto">
              <a:spcAft>
                <a:spcPts val="0"/>
              </a:spcAft>
              <a:buClrTx/>
              <a:buFont typeface="Wingdings" pitchFamily="2" charset="2"/>
              <a:buChar char="§"/>
              <a:defRPr/>
            </a:pPr>
            <a:r>
              <a:rPr lang="en-US" b="1" dirty="0" smtClean="0">
                <a:effectLst>
                  <a:outerShdw blurRad="38100" dist="38100" dir="2700000" algn="tl">
                    <a:srgbClr val="C0C0C0"/>
                  </a:outerShdw>
                </a:effectLst>
                <a:latin typeface="Times New Roman" pitchFamily="18" charset="0"/>
                <a:cs typeface="Times New Roman" pitchFamily="18" charset="0"/>
              </a:rPr>
              <a:t>Mentor-Protégé Relationship – Key to </a:t>
            </a:r>
            <a:r>
              <a:rPr lang="en-US" b="1" i="1" dirty="0" smtClean="0">
                <a:effectLst>
                  <a:outerShdw blurRad="38100" dist="38100" dir="2700000" algn="tl">
                    <a:srgbClr val="C0C0C0"/>
                  </a:outerShdw>
                </a:effectLst>
                <a:latin typeface="Times New Roman" pitchFamily="18" charset="0"/>
                <a:cs typeface="Times New Roman" pitchFamily="18" charset="0"/>
              </a:rPr>
              <a:t>Initiation and Return</a:t>
            </a:r>
          </a:p>
          <a:p>
            <a:pPr marL="365760" indent="-256032" fontAlgn="auto">
              <a:spcAft>
                <a:spcPts val="0"/>
              </a:spcAft>
              <a:buClrTx/>
              <a:buFont typeface="Wingdings" pitchFamily="2" charset="2"/>
              <a:buChar char="§"/>
              <a:defRPr/>
            </a:pPr>
            <a:endParaRPr lang="en-US" b="1" dirty="0">
              <a:effectLst>
                <a:outerShdw blurRad="38100" dist="38100" dir="2700000" algn="tl">
                  <a:srgbClr val="C0C0C0"/>
                </a:outerShdw>
              </a:effectLst>
              <a:latin typeface="Times New Roman" pitchFamily="18" charset="0"/>
              <a:cs typeface="Times New Roman" pitchFamily="18" charset="0"/>
            </a:endParaRPr>
          </a:p>
          <a:p>
            <a:pPr marL="365760" indent="-256032" algn="ctr" fontAlgn="auto">
              <a:spcAft>
                <a:spcPts val="0"/>
              </a:spcAft>
              <a:buClrTx/>
              <a:buFont typeface="Wingdings 3"/>
              <a:buNone/>
              <a:defRPr/>
            </a:pPr>
            <a:r>
              <a:rPr lang="en-US" b="1" dirty="0" smtClean="0">
                <a:solidFill>
                  <a:schemeClr val="tx2"/>
                </a:solidFill>
                <a:effectLst>
                  <a:outerShdw blurRad="38100" dist="38100" dir="2700000" algn="tl">
                    <a:srgbClr val="C0C0C0"/>
                  </a:outerShdw>
                </a:effectLst>
                <a:latin typeface="Times New Roman" pitchFamily="18" charset="0"/>
                <a:cs typeface="Times New Roman" pitchFamily="18" charset="0"/>
              </a:rPr>
              <a:t>thompson@pepperdine.edu</a:t>
            </a:r>
          </a:p>
          <a:p>
            <a:pPr marL="365760" indent="-256032" algn="ctr" fontAlgn="auto">
              <a:spcAft>
                <a:spcPts val="0"/>
              </a:spcAft>
              <a:buClrTx/>
              <a:buFont typeface="Wingdings 3"/>
              <a:buNone/>
              <a:defRPr/>
            </a:pPr>
            <a:r>
              <a:rPr lang="en-US" b="1" dirty="0" smtClean="0">
                <a:solidFill>
                  <a:srgbClr val="000000"/>
                </a:solidFill>
                <a:effectLst>
                  <a:outerShdw blurRad="38100" dist="38100" dir="2700000" algn="tl">
                    <a:srgbClr val="C0C0C0"/>
                  </a:outerShdw>
                </a:effectLst>
                <a:latin typeface="Times New Roman" pitchFamily="18" charset="0"/>
                <a:cs typeface="Times New Roman" pitchFamily="18" charset="0"/>
              </a:rPr>
              <a:t>cperrin@pepperdine.edu</a:t>
            </a:r>
          </a:p>
          <a:p>
            <a:pPr marL="365760" indent="-256032" algn="ctr" fontAlgn="auto">
              <a:spcAft>
                <a:spcPts val="0"/>
              </a:spcAft>
              <a:buClrTx/>
              <a:buFont typeface="Wingdings 3"/>
              <a:buNone/>
              <a:defRPr/>
            </a:pPr>
            <a:endParaRPr lang="en-US" dirty="0">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6446294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1676400" y="1524000"/>
            <a:ext cx="6019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a:latin typeface="Times New Roman" charset="0"/>
                <a:cs typeface="Times New Roman" charset="0"/>
              </a:rPr>
              <a:t>Don Thompson </a:t>
            </a:r>
            <a:r>
              <a:rPr lang="en-US" sz="3200">
                <a:latin typeface="Times New Roman" charset="0"/>
                <a:cs typeface="Times New Roman" charset="0"/>
                <a:hlinkClick r:id="rId2"/>
              </a:rPr>
              <a:t>thompson@pepperdine.edu</a:t>
            </a:r>
            <a:endParaRPr lang="en-US" sz="3200">
              <a:latin typeface="Times New Roman" charset="0"/>
              <a:cs typeface="Times New Roman" charset="0"/>
            </a:endParaRPr>
          </a:p>
          <a:p>
            <a:pPr eaLnBrk="1" hangingPunct="1"/>
            <a:endParaRPr lang="en-US" sz="3200">
              <a:latin typeface="Times New Roman" charset="0"/>
              <a:cs typeface="Times New Roman" charset="0"/>
            </a:endParaRPr>
          </a:p>
          <a:p>
            <a:pPr eaLnBrk="1" hangingPunct="1"/>
            <a:r>
              <a:rPr lang="en-US" sz="3200">
                <a:latin typeface="Times New Roman" charset="0"/>
                <a:cs typeface="Times New Roman" charset="0"/>
              </a:rPr>
              <a:t>Cindy Miller-Perrin </a:t>
            </a:r>
            <a:r>
              <a:rPr lang="en-US" sz="3200">
                <a:latin typeface="Times New Roman" charset="0"/>
                <a:cs typeface="Times New Roman" charset="0"/>
                <a:hlinkClick r:id="rId3"/>
              </a:rPr>
              <a:t>cperrin@pepperdine.edu</a:t>
            </a:r>
            <a:r>
              <a:rPr lang="en-US" sz="3200">
                <a:latin typeface="Times New Roman" charset="0"/>
                <a:cs typeface="Times New Roman" charset="0"/>
              </a:rPr>
              <a:t> </a:t>
            </a:r>
          </a:p>
        </p:txBody>
      </p:sp>
    </p:spTree>
    <p:extLst>
      <p:ext uri="{BB962C8B-B14F-4D97-AF65-F5344CB8AC3E}">
        <p14:creationId xmlns:p14="http://schemas.microsoft.com/office/powerpoint/2010/main" val="34920086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38200" y="381000"/>
            <a:ext cx="7793038" cy="762000"/>
          </a:xfrm>
        </p:spPr>
        <p:txBody>
          <a:bodyPr/>
          <a:lstStyle/>
          <a:p>
            <a:pPr algn="ctr"/>
            <a:r>
              <a:rPr lang="en-US"/>
              <a:t>Travel</a:t>
            </a:r>
          </a:p>
        </p:txBody>
      </p:sp>
      <p:sp>
        <p:nvSpPr>
          <p:cNvPr id="77827" name="Rectangle 3"/>
          <p:cNvSpPr>
            <a:spLocks noGrp="1" noChangeArrowheads="1"/>
          </p:cNvSpPr>
          <p:nvPr>
            <p:ph type="body" idx="1"/>
          </p:nvPr>
        </p:nvSpPr>
        <p:spPr>
          <a:xfrm>
            <a:off x="990600" y="2286000"/>
            <a:ext cx="7772400" cy="4114800"/>
          </a:xfrm>
        </p:spPr>
        <p:txBody>
          <a:bodyPr/>
          <a:lstStyle/>
          <a:p>
            <a:pPr>
              <a:buFont typeface="Wingdings" charset="0"/>
              <a:buNone/>
            </a:pPr>
            <a:endParaRPr lang="en-US" b="1"/>
          </a:p>
          <a:p>
            <a:endParaRPr lang="en-US" b="1"/>
          </a:p>
          <a:p>
            <a:endParaRPr lang="en-US" b="1"/>
          </a:p>
          <a:p>
            <a:endParaRPr lang="en-US" b="1"/>
          </a:p>
          <a:p>
            <a:endParaRPr lang="en-US" b="1"/>
          </a:p>
          <a:p>
            <a:pPr algn="ctr"/>
            <a:r>
              <a:rPr lang="en-US"/>
              <a:t>Students travel each weekend</a:t>
            </a:r>
          </a:p>
          <a:p>
            <a:pPr algn="ctr"/>
            <a:r>
              <a:rPr lang="en-US"/>
              <a:t>Program-wide field trip each term</a:t>
            </a:r>
          </a:p>
          <a:p>
            <a:endParaRPr lang="en-US"/>
          </a:p>
        </p:txBody>
      </p:sp>
      <p:pic>
        <p:nvPicPr>
          <p:cNvPr id="77828" name="Picture 4" descr="In Lon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54356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333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pPr algn="ctr"/>
            <a:r>
              <a:rPr lang="en-US" sz="3600"/>
              <a:t>Living &amp; Learning Community: </a:t>
            </a:r>
            <a:br>
              <a:rPr lang="en-US" sz="3600"/>
            </a:br>
            <a:r>
              <a:rPr lang="en-US" sz="3600"/>
              <a:t>Moore Haus</a:t>
            </a:r>
          </a:p>
        </p:txBody>
      </p:sp>
      <p:pic>
        <p:nvPicPr>
          <p:cNvPr id="113669" name="Picture 5" descr="CIMG2429"/>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1763713" y="1700213"/>
            <a:ext cx="5943600"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20034175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43000" y="914400"/>
            <a:ext cx="7793038" cy="852488"/>
          </a:xfrm>
        </p:spPr>
        <p:txBody>
          <a:bodyPr>
            <a:normAutofit fontScale="90000"/>
          </a:bodyPr>
          <a:lstStyle/>
          <a:p>
            <a:pPr algn="ctr"/>
            <a:r>
              <a:rPr lang="en-US" sz="3600" dirty="0"/>
              <a:t>Home to 55 S</a:t>
            </a:r>
            <a:r>
              <a:rPr lang="en-US" sz="3600" dirty="0" smtClean="0"/>
              <a:t>ophomores </a:t>
            </a:r>
            <a:r>
              <a:rPr lang="en-US" sz="3600" dirty="0"/>
              <a:t>&amp; </a:t>
            </a:r>
            <a:br>
              <a:rPr lang="en-US" sz="3600" dirty="0"/>
            </a:br>
            <a:r>
              <a:rPr lang="en-US" sz="3600" dirty="0"/>
              <a:t>the </a:t>
            </a:r>
            <a:r>
              <a:rPr lang="en-US" sz="3600" dirty="0" smtClean="0"/>
              <a:t>Visiting </a:t>
            </a:r>
            <a:r>
              <a:rPr lang="en-US" sz="3600" dirty="0"/>
              <a:t>F</a:t>
            </a:r>
            <a:r>
              <a:rPr lang="en-US" sz="3600" dirty="0" smtClean="0"/>
              <a:t>aculty </a:t>
            </a:r>
            <a:r>
              <a:rPr lang="en-US" sz="3600" dirty="0"/>
              <a:t>F</a:t>
            </a:r>
            <a:r>
              <a:rPr lang="en-US" sz="3600" dirty="0" smtClean="0"/>
              <a:t>amily</a:t>
            </a:r>
            <a:endParaRPr lang="en-US" sz="3600" dirty="0"/>
          </a:p>
        </p:txBody>
      </p:sp>
      <p:pic>
        <p:nvPicPr>
          <p:cNvPr id="121860" name="Picture 4" descr="CIMG2432"/>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4788024" y="2852936"/>
            <a:ext cx="4191000" cy="3143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21863" name="Picture 7" descr="Class in Heidelbe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60848"/>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4" name="Text Box 8"/>
          <p:cNvSpPr txBox="1">
            <a:spLocks noChangeArrowheads="1"/>
          </p:cNvSpPr>
          <p:nvPr/>
        </p:nvSpPr>
        <p:spPr bwMode="auto">
          <a:xfrm>
            <a:off x="4788024" y="2132856"/>
            <a:ext cx="4279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b="1" dirty="0"/>
              <a:t>Library, computer lab, administrative </a:t>
            </a:r>
          </a:p>
          <a:p>
            <a:r>
              <a:rPr lang="en-US" sz="1600" b="1" dirty="0"/>
              <a:t>offices, dorm rooms, and student center</a:t>
            </a:r>
          </a:p>
        </p:txBody>
      </p:sp>
    </p:spTree>
    <p:extLst>
      <p:ext uri="{BB962C8B-B14F-4D97-AF65-F5344CB8AC3E}">
        <p14:creationId xmlns:p14="http://schemas.microsoft.com/office/powerpoint/2010/main" val="22129100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143000" y="838200"/>
            <a:ext cx="7793038" cy="685800"/>
          </a:xfrm>
        </p:spPr>
        <p:txBody>
          <a:bodyPr>
            <a:normAutofit fontScale="90000"/>
          </a:bodyPr>
          <a:lstStyle/>
          <a:p>
            <a:pPr algn="ctr"/>
            <a:r>
              <a:rPr lang="en-US" sz="4000"/>
              <a:t/>
            </a:r>
            <a:br>
              <a:rPr lang="en-US" sz="4000"/>
            </a:br>
            <a:r>
              <a:rPr lang="en-US" sz="4000"/>
              <a:t>Spiritual Community</a:t>
            </a:r>
            <a:endParaRPr lang="en-US" sz="4000" b="1"/>
          </a:p>
        </p:txBody>
      </p:sp>
      <p:pic>
        <p:nvPicPr>
          <p:cNvPr id="116740" name="Picture 4" descr="Girls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276600" cy="2935288"/>
          </a:xfrm>
          <a:prstGeom prst="rect">
            <a:avLst/>
          </a:prstGeom>
          <a:noFill/>
          <a:extLst>
            <a:ext uri="{909E8E84-426E-40dd-AFC4-6F175D3DCCD1}">
              <a14:hiddenFill xmlns:a14="http://schemas.microsoft.com/office/drawing/2010/main">
                <a:solidFill>
                  <a:srgbClr val="FFFFFF"/>
                </a:solidFill>
              </a14:hiddenFill>
            </a:ext>
          </a:extLst>
        </p:spPr>
      </p:pic>
      <p:pic>
        <p:nvPicPr>
          <p:cNvPr id="116741" name="Picture 5" descr="liebe 015"/>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4191000" y="3200400"/>
            <a:ext cx="4343400" cy="325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6742" name="Text Box 6"/>
          <p:cNvSpPr txBox="1">
            <a:spLocks noChangeArrowheads="1"/>
          </p:cNvSpPr>
          <p:nvPr/>
        </p:nvSpPr>
        <p:spPr bwMode="auto">
          <a:xfrm>
            <a:off x="5029200" y="1905000"/>
            <a:ext cx="28352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dirty="0"/>
              <a:t>Weekly Bible </a:t>
            </a:r>
            <a:r>
              <a:rPr lang="en-US" sz="2400" b="1" dirty="0" smtClean="0"/>
              <a:t>studies </a:t>
            </a:r>
            <a:r>
              <a:rPr lang="en-US" sz="2400" b="1" dirty="0"/>
              <a:t>and </a:t>
            </a:r>
            <a:r>
              <a:rPr lang="en-US" sz="2400" b="1" dirty="0"/>
              <a:t>H</a:t>
            </a:r>
            <a:r>
              <a:rPr lang="en-US" sz="2400" b="1" dirty="0" smtClean="0"/>
              <a:t>ouse </a:t>
            </a:r>
            <a:r>
              <a:rPr lang="en-US" sz="2400" b="1" dirty="0"/>
              <a:t>C</a:t>
            </a:r>
            <a:r>
              <a:rPr lang="en-US" sz="2400" b="1" dirty="0" smtClean="0"/>
              <a:t>hurch</a:t>
            </a:r>
            <a:endParaRPr lang="en-US" sz="2400" b="1" dirty="0"/>
          </a:p>
        </p:txBody>
      </p:sp>
    </p:spTree>
    <p:extLst>
      <p:ext uri="{BB962C8B-B14F-4D97-AF65-F5344CB8AC3E}">
        <p14:creationId xmlns:p14="http://schemas.microsoft.com/office/powerpoint/2010/main" val="1988219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26"/>
          <p:cNvSpPr>
            <a:spLocks noGrp="1" noChangeArrowheads="1"/>
          </p:cNvSpPr>
          <p:nvPr>
            <p:ph type="title"/>
          </p:nvPr>
        </p:nvSpPr>
        <p:spPr>
          <a:xfrm>
            <a:off x="1143000" y="381000"/>
            <a:ext cx="7793038" cy="685800"/>
          </a:xfrm>
        </p:spPr>
        <p:txBody>
          <a:bodyPr>
            <a:normAutofit fontScale="90000"/>
          </a:bodyPr>
          <a:lstStyle/>
          <a:p>
            <a:pPr algn="ctr"/>
            <a:r>
              <a:rPr lang="en-US"/>
              <a:t>Mentoring Community</a:t>
            </a:r>
          </a:p>
        </p:txBody>
      </p:sp>
      <p:sp>
        <p:nvSpPr>
          <p:cNvPr id="80899" name="Rectangle 1027"/>
          <p:cNvSpPr>
            <a:spLocks noGrp="1" noChangeArrowheads="1"/>
          </p:cNvSpPr>
          <p:nvPr>
            <p:ph type="body" idx="1"/>
          </p:nvPr>
        </p:nvSpPr>
        <p:spPr>
          <a:xfrm>
            <a:off x="990600" y="5410200"/>
            <a:ext cx="7772400" cy="990600"/>
          </a:xfrm>
        </p:spPr>
        <p:txBody>
          <a:bodyPr/>
          <a:lstStyle/>
          <a:p>
            <a:pPr algn="ctr">
              <a:buFont typeface="Wingdings" charset="0"/>
              <a:buNone/>
            </a:pPr>
            <a:r>
              <a:rPr lang="en-US" sz="2400" b="1" dirty="0"/>
              <a:t>The mentor-protégé relationship is </a:t>
            </a:r>
          </a:p>
          <a:p>
            <a:pPr algn="ctr">
              <a:buFont typeface="Wingdings" charset="0"/>
              <a:buNone/>
            </a:pPr>
            <a:r>
              <a:rPr lang="en-US" sz="2400" b="1" dirty="0"/>
              <a:t>based on trust and </a:t>
            </a:r>
            <a:r>
              <a:rPr lang="en-US" sz="2400" b="1" dirty="0" smtClean="0"/>
              <a:t>love</a:t>
            </a:r>
            <a:endParaRPr lang="en-US" sz="2400" b="1" dirty="0"/>
          </a:p>
          <a:p>
            <a:pPr>
              <a:buFont typeface="Wingdings" charset="0"/>
              <a:buNone/>
            </a:pPr>
            <a:endParaRPr lang="en-US" sz="2400" b="1" dirty="0"/>
          </a:p>
        </p:txBody>
      </p:sp>
      <p:pic>
        <p:nvPicPr>
          <p:cNvPr id="80900" name="Picture 1028" descr="NoriAndJul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219200"/>
            <a:ext cx="5410200" cy="40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619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C103852699990">
  <a:themeElements>
    <a:clrScheme name="Custom 11">
      <a:dk1>
        <a:sysClr val="windowText" lastClr="000000"/>
      </a:dk1>
      <a:lt1>
        <a:sysClr val="window" lastClr="FFFFFF"/>
      </a:lt1>
      <a:dk2>
        <a:srgbClr val="000000"/>
      </a:dk2>
      <a:lt2>
        <a:srgbClr val="FFF39D"/>
      </a:lt2>
      <a:accent1>
        <a:srgbClr val="FF8000"/>
      </a:accent1>
      <a:accent2>
        <a:srgbClr val="7598D9"/>
      </a:accent2>
      <a:accent3>
        <a:srgbClr val="000080"/>
      </a:accent3>
      <a:accent4>
        <a:srgbClr val="FF8000"/>
      </a:accent4>
      <a:accent5>
        <a:srgbClr val="AEBAD5"/>
      </a:accent5>
      <a:accent6>
        <a:srgbClr val="777C84"/>
      </a:accent6>
      <a:hlink>
        <a:srgbClr val="D2611C"/>
      </a:hlink>
      <a:folHlink>
        <a:srgbClr val="00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D267936-D6B8-445C-B3C1-6EBD39F58C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TC103852699990</Template>
  <TotalTime>20394</TotalTime>
  <Words>4158</Words>
  <Application>Microsoft Macintosh PowerPoint</Application>
  <PresentationFormat>On-screen Show (4:3)</PresentationFormat>
  <Paragraphs>352</Paragraphs>
  <Slides>47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TC103852699990</vt:lpstr>
      <vt:lpstr>Worksheet</vt:lpstr>
      <vt:lpstr>The Effects of Study Abroad on  Student Identity, Faith,  Global Citizenship, and Emotional Awareness    NetVUE Conference - Indianapolis March 14, 2013      Pepperdine University  Don Thompson  Cindy Miller-Perrin  </vt:lpstr>
      <vt:lpstr>   Students experience significant changes in their perception of life purpose or vocational calling during their sophomore year, when they frequently go through identity crises with their faith and sense of life purpose. We present research findings describing ways that universities can provide students with spiritual mentoring during this pivotal sophomore year. </vt:lpstr>
      <vt:lpstr>International Programs at  Pepperdine University</vt:lpstr>
      <vt:lpstr>Heidelberg</vt:lpstr>
      <vt:lpstr>Travel</vt:lpstr>
      <vt:lpstr>Living &amp; Learning Community:  Moore Haus</vt:lpstr>
      <vt:lpstr>Home to 55 Sophomores &amp;  the Visiting Faculty Family</vt:lpstr>
      <vt:lpstr> Spiritual Community</vt:lpstr>
      <vt:lpstr>Mentoring Community</vt:lpstr>
      <vt:lpstr>The Sophomore Experience: College as Rite of Passage Impact of Study Abroad at Pepperdine  </vt:lpstr>
      <vt:lpstr>PowerPoint Presentation</vt:lpstr>
      <vt:lpstr>PowerPoint Presentation</vt:lpstr>
      <vt:lpstr>Ego Identity Status Measure</vt:lpstr>
      <vt:lpstr>Diffusion ***</vt:lpstr>
      <vt:lpstr>Foreclosure **</vt:lpstr>
      <vt:lpstr>Moratorium **</vt:lpstr>
      <vt:lpstr>Achievement (Pre-Mid **)</vt:lpstr>
      <vt:lpstr> Schutte Self-Report Inventory Emotional Awareness Measure </vt:lpstr>
      <vt:lpstr>Appraisal &amp; Expression * </vt:lpstr>
      <vt:lpstr>Regulation *</vt:lpstr>
      <vt:lpstr>Utilization *</vt:lpstr>
      <vt:lpstr>Global Awareness Measures</vt:lpstr>
      <vt:lpstr>Empathy ***</vt:lpstr>
      <vt:lpstr>Action * (Pre-Mid ***) </vt:lpstr>
      <vt:lpstr>Santa Clara Strength of  Religious Faith Measure  </vt:lpstr>
      <vt:lpstr>Faith Strength*</vt:lpstr>
      <vt:lpstr>PowerPoint Presentation</vt:lpstr>
      <vt:lpstr>Pepperdine’s Voyage Project Lilly Endowment’s PTEV Longitudinal Study</vt:lpstr>
      <vt:lpstr>PowerPoint Presentation</vt:lpstr>
      <vt:lpstr>Faith Attitude &amp; Behavior Survey</vt:lpstr>
      <vt:lpstr>Strength of Belief  First-Year and Senior Time Periods ***</vt:lpstr>
      <vt:lpstr>Faith Importance  First-Year and Senior Time Periods ***</vt:lpstr>
      <vt:lpstr>Faith Application First-Year and Senior Time Periods ***</vt:lpstr>
      <vt:lpstr>Faith Behavior  First-Year and Senior Time Periods ***</vt:lpstr>
      <vt:lpstr>Vocational Discernment  and Action</vt:lpstr>
      <vt:lpstr>Discernment  First-Year and Senior Time Periods ***</vt:lpstr>
      <vt:lpstr>Service First-Year and Senior Time Periods ***</vt:lpstr>
      <vt:lpstr>Factors Contributing to Spiritual Growth in International Programs</vt:lpstr>
      <vt:lpstr>Travel What has been the most spiritually challenging part of your International Program experience? </vt:lpstr>
      <vt:lpstr>The Mentor-Protégé Relationship: The Mentor</vt:lpstr>
      <vt:lpstr>The Mentor-Protégé Relationship: The Protégé </vt:lpstr>
      <vt:lpstr>The Mentor-Protégé Relationship </vt:lpstr>
      <vt:lpstr>Mentoring Who has been most instrumental in helping  you grow spiritually? Why? </vt:lpstr>
      <vt:lpstr>Community How has the community of the international program experience enhanced your spiritual growth?  </vt:lpstr>
      <vt:lpstr>Conclusions &amp; Recommendations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Cindy</dc:creator>
  <cp:lastModifiedBy>Don Thompson</cp:lastModifiedBy>
  <cp:revision>81</cp:revision>
  <cp:lastPrinted>2013-02-25T18:18:09Z</cp:lastPrinted>
  <dcterms:modified xsi:type="dcterms:W3CDTF">2013-03-08T21:36:59Z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ies>
</file>